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966" r:id="rId6"/>
    <p:sldId id="982" r:id="rId7"/>
    <p:sldId id="975" r:id="rId8"/>
    <p:sldId id="976" r:id="rId9"/>
    <p:sldId id="977" r:id="rId10"/>
    <p:sldId id="978" r:id="rId11"/>
    <p:sldId id="983" r:id="rId12"/>
    <p:sldId id="979" r:id="rId13"/>
    <p:sldId id="988" r:id="rId14"/>
    <p:sldId id="980" r:id="rId15"/>
    <p:sldId id="981" r:id="rId16"/>
    <p:sldId id="985" r:id="rId17"/>
    <p:sldId id="989" r:id="rId18"/>
    <p:sldId id="984" r:id="rId19"/>
    <p:sldId id="986" r:id="rId20"/>
    <p:sldId id="987" r:id="rId21"/>
    <p:sldId id="990" r:id="rId22"/>
    <p:sldId id="991" r:id="rId23"/>
    <p:sldId id="995" r:id="rId24"/>
    <p:sldId id="993" r:id="rId25"/>
    <p:sldId id="992" r:id="rId26"/>
    <p:sldId id="997" r:id="rId27"/>
    <p:sldId id="830" r:id="rId28"/>
    <p:sldId id="9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long duan" initials="md" lastIdx="4" clrIdx="0">
    <p:extLst>
      <p:ext uri="{19B8F6BF-5375-455C-9EA6-DF929625EA0E}">
        <p15:presenceInfo xmlns:p15="http://schemas.microsoft.com/office/powerpoint/2012/main" userId="94a0821127874e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8E"/>
    <a:srgbClr val="FFC000"/>
    <a:srgbClr val="FFF2CC"/>
    <a:srgbClr val="CE9310"/>
    <a:srgbClr val="07008F"/>
    <a:srgbClr val="FFFFBF"/>
    <a:srgbClr val="000000"/>
    <a:srgbClr val="0C2B57"/>
    <a:srgbClr val="44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AA117-EEE7-46E7-94B7-4A5F358F78EF}" v="2" dt="2023-10-13T06:00:00.780"/>
    <p1510:client id="{D3F72AB1-E424-4872-97CD-028941725074}" v="1" dt="2023-10-13T06:54:01.824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6" autoAdjust="0"/>
    <p:restoredTop sz="80158" autoAdjust="0"/>
  </p:normalViewPr>
  <p:slideViewPr>
    <p:cSldViewPr snapToGrid="0">
      <p:cViewPr>
        <p:scale>
          <a:sx n="87" d="100"/>
          <a:sy n="87" d="100"/>
        </p:scale>
        <p:origin x="1808" y="37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AN Molong" userId="df5aa2fb-9fd3-44fc-b040-2f8450ff7b89" providerId="ADAL" clId="{601623CE-D427-43B4-8894-BD9C919416AD}"/>
    <pc:docChg chg="undo custSel delSld modSld delSection modSection">
      <pc:chgData name="DUAN Molong" userId="df5aa2fb-9fd3-44fc-b040-2f8450ff7b89" providerId="ADAL" clId="{601623CE-D427-43B4-8894-BD9C919416AD}" dt="2021-10-25T02:49:53.542" v="392" actId="20577"/>
      <pc:docMkLst>
        <pc:docMk/>
      </pc:docMkLst>
      <pc:sldChg chg="modSp mod">
        <pc:chgData name="DUAN Molong" userId="df5aa2fb-9fd3-44fc-b040-2f8450ff7b89" providerId="ADAL" clId="{601623CE-D427-43B4-8894-BD9C919416AD}" dt="2021-10-25T02:45:11.566" v="138" actId="27636"/>
        <pc:sldMkLst>
          <pc:docMk/>
          <pc:sldMk cId="3658253046" sldId="256"/>
        </pc:sldMkLst>
        <pc:spChg chg="mod">
          <ac:chgData name="DUAN Molong" userId="df5aa2fb-9fd3-44fc-b040-2f8450ff7b89" providerId="ADAL" clId="{601623CE-D427-43B4-8894-BD9C919416AD}" dt="2021-10-25T02:43:58.847" v="58" actId="20577"/>
          <ac:spMkLst>
            <pc:docMk/>
            <pc:sldMk cId="3658253046" sldId="256"/>
            <ac:spMk id="2" creationId="{51C36158-6678-49EA-BA7A-89EA19A44BE4}"/>
          </ac:spMkLst>
        </pc:spChg>
        <pc:spChg chg="mod">
          <ac:chgData name="DUAN Molong" userId="df5aa2fb-9fd3-44fc-b040-2f8450ff7b89" providerId="ADAL" clId="{601623CE-D427-43B4-8894-BD9C919416AD}" dt="2021-10-25T02:45:11.566" v="138" actId="27636"/>
          <ac:spMkLst>
            <pc:docMk/>
            <pc:sldMk cId="3658253046" sldId="256"/>
            <ac:spMk id="3" creationId="{8AA7C82D-F389-4F29-AE91-90A2416541E2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3" creationId="{6E2F5F3F-ECFF-4FA0-A552-AE341E9530AB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66" creationId="{B3EFB32E-1BDB-4C66-81B1-41F3FF47706C}"/>
          </ac:spMkLst>
        </pc:spChg>
        <pc:spChg chg="mod">
          <ac:chgData name="DUAN Molong" userId="df5aa2fb-9fd3-44fc-b040-2f8450ff7b89" providerId="ADAL" clId="{601623CE-D427-43B4-8894-BD9C919416AD}" dt="2021-10-25T02:43:54.584" v="57" actId="20577"/>
          <ac:spMkLst>
            <pc:docMk/>
            <pc:sldMk cId="3658253046" sldId="256"/>
            <ac:spMk id="77" creationId="{4BF823C7-E80B-4414-A6DA-C9C45B9908F4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96" creationId="{2E57647E-56E4-4795-BED3-9424A7FE8F06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97" creationId="{C30AB39C-6483-40DC-8CB6-9DFEDE04BD10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98" creationId="{BF6036D3-2FAA-4370-81A8-8C3B4028CAD0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199" creationId="{1FAE1B0F-4894-4C7B-AE0E-7FCDECDAF7FD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0" creationId="{7995030E-AF74-4407-938E-0A34BCFC34C9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1" creationId="{A1267826-2A63-4820-B750-87DC129430A2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2" creationId="{F7007BC9-7469-4B06-A0FB-581E24BEDABC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3" creationId="{0E139B23-7FB6-4DAB-B6B4-D1D891EC8FBC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4" creationId="{878C378C-DD69-49DB-A014-1F297FE36FFC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5" creationId="{241337B9-79B6-4BA4-BA41-B7D400D502C2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6" creationId="{055987C5-1628-4541-8B96-A74D5E7DC838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7" creationId="{43D613F3-D321-41B4-8638-F540C40F72F0}"/>
          </ac:spMkLst>
        </pc:spChg>
        <pc:spChg chg="mod">
          <ac:chgData name="DUAN Molong" userId="df5aa2fb-9fd3-44fc-b040-2f8450ff7b89" providerId="ADAL" clId="{601623CE-D427-43B4-8894-BD9C919416AD}" dt="2021-10-25T02:43:49.315" v="44" actId="1076"/>
          <ac:spMkLst>
            <pc:docMk/>
            <pc:sldMk cId="3658253046" sldId="256"/>
            <ac:spMk id="208" creationId="{3C997131-225D-4092-871C-72EDD13F0D28}"/>
          </ac:spMkLst>
        </pc:spChg>
        <pc:grpChg chg="mod">
          <ac:chgData name="DUAN Molong" userId="df5aa2fb-9fd3-44fc-b040-2f8450ff7b89" providerId="ADAL" clId="{601623CE-D427-43B4-8894-BD9C919416AD}" dt="2021-10-25T02:43:49.315" v="44" actId="1076"/>
          <ac:grpSpMkLst>
            <pc:docMk/>
            <pc:sldMk cId="3658253046" sldId="256"/>
            <ac:grpSpMk id="10" creationId="{B485ADF7-64E4-463E-9D78-2229DDC39F56}"/>
          </ac:grpSpMkLst>
        </pc:grpChg>
        <pc:grpChg chg="mod">
          <ac:chgData name="DUAN Molong" userId="df5aa2fb-9fd3-44fc-b040-2f8450ff7b89" providerId="ADAL" clId="{601623CE-D427-43B4-8894-BD9C919416AD}" dt="2021-10-25T02:43:49.315" v="44" actId="1076"/>
          <ac:grpSpMkLst>
            <pc:docMk/>
            <pc:sldMk cId="3658253046" sldId="256"/>
            <ac:grpSpMk id="153" creationId="{1FCB0B95-22D3-44CA-AA8B-F1AE6A667800}"/>
          </ac:grpSpMkLst>
        </pc:grpChg>
        <pc:cxnChg chg="mod">
          <ac:chgData name="DUAN Molong" userId="df5aa2fb-9fd3-44fc-b040-2f8450ff7b89" providerId="ADAL" clId="{601623CE-D427-43B4-8894-BD9C919416AD}" dt="2021-10-25T02:43:49.315" v="44" actId="1076"/>
          <ac:cxnSpMkLst>
            <pc:docMk/>
            <pc:sldMk cId="3658253046" sldId="256"/>
            <ac:cxnSpMk id="7" creationId="{26B874AD-3F76-4C9A-8B96-5A639C5C303E}"/>
          </ac:cxnSpMkLst>
        </pc:cxnChg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1993512960" sldId="827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3490892289" sldId="904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2247769905" sldId="913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4173459165" sldId="964"/>
        </pc:sldMkLst>
      </pc:sldChg>
      <pc:sldChg chg="delSp mod">
        <pc:chgData name="DUAN Molong" userId="df5aa2fb-9fd3-44fc-b040-2f8450ff7b89" providerId="ADAL" clId="{601623CE-D427-43B4-8894-BD9C919416AD}" dt="2021-10-25T02:45:36.242" v="139" actId="478"/>
        <pc:sldMkLst>
          <pc:docMk/>
          <pc:sldMk cId="580645171" sldId="966"/>
        </pc:sldMkLst>
        <pc:spChg chg="del">
          <ac:chgData name="DUAN Molong" userId="df5aa2fb-9fd3-44fc-b040-2f8450ff7b89" providerId="ADAL" clId="{601623CE-D427-43B4-8894-BD9C919416AD}" dt="2021-10-25T02:45:36.242" v="139" actId="478"/>
          <ac:spMkLst>
            <pc:docMk/>
            <pc:sldMk cId="580645171" sldId="966"/>
            <ac:spMk id="16" creationId="{C32F71A1-31F9-4FAC-AE9B-E53FE7506F74}"/>
          </ac:spMkLst>
        </pc:spChg>
      </pc:sldChg>
      <pc:sldChg chg="modSp mod">
        <pc:chgData name="DUAN Molong" userId="df5aa2fb-9fd3-44fc-b040-2f8450ff7b89" providerId="ADAL" clId="{601623CE-D427-43B4-8894-BD9C919416AD}" dt="2021-10-25T02:46:58.008" v="278" actId="20577"/>
        <pc:sldMkLst>
          <pc:docMk/>
          <pc:sldMk cId="3242887607" sldId="967"/>
        </pc:sldMkLst>
        <pc:spChg chg="mod">
          <ac:chgData name="DUAN Molong" userId="df5aa2fb-9fd3-44fc-b040-2f8450ff7b89" providerId="ADAL" clId="{601623CE-D427-43B4-8894-BD9C919416AD}" dt="2021-10-25T02:45:53.848" v="173" actId="20577"/>
          <ac:spMkLst>
            <pc:docMk/>
            <pc:sldMk cId="3242887607" sldId="967"/>
            <ac:spMk id="2" creationId="{95AE3776-9C0C-42C4-A758-ED17FF71199B}"/>
          </ac:spMkLst>
        </pc:spChg>
        <pc:spChg chg="mod">
          <ac:chgData name="DUAN Molong" userId="df5aa2fb-9fd3-44fc-b040-2f8450ff7b89" providerId="ADAL" clId="{601623CE-D427-43B4-8894-BD9C919416AD}" dt="2021-10-25T02:45:45.712" v="157" actId="20577"/>
          <ac:spMkLst>
            <pc:docMk/>
            <pc:sldMk cId="3242887607" sldId="967"/>
            <ac:spMk id="5" creationId="{F4D9DFA3-9129-4113-BE70-36E730F50618}"/>
          </ac:spMkLst>
        </pc:spChg>
        <pc:spChg chg="mod">
          <ac:chgData name="DUAN Molong" userId="df5aa2fb-9fd3-44fc-b040-2f8450ff7b89" providerId="ADAL" clId="{601623CE-D427-43B4-8894-BD9C919416AD}" dt="2021-10-25T02:46:18.853" v="204" actId="14100"/>
          <ac:spMkLst>
            <pc:docMk/>
            <pc:sldMk cId="3242887607" sldId="967"/>
            <ac:spMk id="28" creationId="{0845CC1E-9886-42FF-B95E-39FA5427F611}"/>
          </ac:spMkLst>
        </pc:spChg>
        <pc:spChg chg="mod">
          <ac:chgData name="DUAN Molong" userId="df5aa2fb-9fd3-44fc-b040-2f8450ff7b89" providerId="ADAL" clId="{601623CE-D427-43B4-8894-BD9C919416AD}" dt="2021-10-25T02:46:58.008" v="278" actId="20577"/>
          <ac:spMkLst>
            <pc:docMk/>
            <pc:sldMk cId="3242887607" sldId="967"/>
            <ac:spMk id="34" creationId="{1E51A886-043F-4730-9C95-3FCAFEE3721C}"/>
          </ac:spMkLst>
        </pc:spChg>
      </pc:sldChg>
      <pc:sldChg chg="modNotesTx">
        <pc:chgData name="DUAN Molong" userId="df5aa2fb-9fd3-44fc-b040-2f8450ff7b89" providerId="ADAL" clId="{601623CE-D427-43B4-8894-BD9C919416AD}" dt="2021-10-25T02:49:53.542" v="392" actId="20577"/>
        <pc:sldMkLst>
          <pc:docMk/>
          <pc:sldMk cId="215118292" sldId="968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3752268415" sldId="970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3281591952" sldId="973"/>
        </pc:sldMkLst>
      </pc:sldChg>
      <pc:sldChg chg="del">
        <pc:chgData name="DUAN Molong" userId="df5aa2fb-9fd3-44fc-b040-2f8450ff7b89" providerId="ADAL" clId="{601623CE-D427-43B4-8894-BD9C919416AD}" dt="2021-10-25T02:47:28.081" v="279" actId="47"/>
        <pc:sldMkLst>
          <pc:docMk/>
          <pc:sldMk cId="1555509834" sldId="974"/>
        </pc:sldMkLst>
      </pc:sldChg>
    </pc:docChg>
  </pc:docChgLst>
  <pc:docChgLst>
    <pc:chgData name="DUAN Molong" userId="df5aa2fb-9fd3-44fc-b040-2f8450ff7b89" providerId="ADAL" clId="{D3F72AB1-E424-4872-97CD-028941725074}"/>
    <pc:docChg chg="modSld">
      <pc:chgData name="DUAN Molong" userId="df5aa2fb-9fd3-44fc-b040-2f8450ff7b89" providerId="ADAL" clId="{D3F72AB1-E424-4872-97CD-028941725074}" dt="2023-10-13T06:23:47.849" v="8" actId="20577"/>
      <pc:docMkLst>
        <pc:docMk/>
      </pc:docMkLst>
      <pc:sldChg chg="modSp mod">
        <pc:chgData name="DUAN Molong" userId="df5aa2fb-9fd3-44fc-b040-2f8450ff7b89" providerId="ADAL" clId="{D3F72AB1-E424-4872-97CD-028941725074}" dt="2023-10-13T06:23:47.849" v="8" actId="20577"/>
        <pc:sldMkLst>
          <pc:docMk/>
          <pc:sldMk cId="3658253046" sldId="256"/>
        </pc:sldMkLst>
        <pc:spChg chg="mod">
          <ac:chgData name="DUAN Molong" userId="df5aa2fb-9fd3-44fc-b040-2f8450ff7b89" providerId="ADAL" clId="{D3F72AB1-E424-4872-97CD-028941725074}" dt="2023-10-13T06:23:47.849" v="8" actId="20577"/>
          <ac:spMkLst>
            <pc:docMk/>
            <pc:sldMk cId="3658253046" sldId="256"/>
            <ac:spMk id="3" creationId="{8AA7C82D-F389-4F29-AE91-90A2416541E2}"/>
          </ac:spMkLst>
        </pc:spChg>
        <pc:spChg chg="mod">
          <ac:chgData name="DUAN Molong" userId="df5aa2fb-9fd3-44fc-b040-2f8450ff7b89" providerId="ADAL" clId="{D3F72AB1-E424-4872-97CD-028941725074}" dt="2023-10-13T06:23:28.748" v="6" actId="20577"/>
          <ac:spMkLst>
            <pc:docMk/>
            <pc:sldMk cId="3658253046" sldId="256"/>
            <ac:spMk id="77" creationId="{4BF823C7-E80B-4414-A6DA-C9C45B9908F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5E2EA2-1507-441B-AB65-9724F6102F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1064D-D0AC-446C-8ADD-54A877ED5C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DB61E-2CF8-4549-AF13-FB4869B913E3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1874D-8771-4992-B111-38C0FB99E4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FD41B-B981-4E18-A1A6-B3FDA78FDD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5D907-99F2-48C6-9F49-260B7A903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35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529BB-752B-4CBA-92B3-C468FFD484DD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359E3-4A52-4EC8-A1CD-941AA7014F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2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8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69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70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83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76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03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86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56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51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1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57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76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02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56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99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79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60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37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39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4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53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29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5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2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359E3-4A52-4EC8-A1CD-941AA7014F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80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4DAF-1BEF-4367-A332-BB2910C58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A0C46-3046-419E-BACE-219C6DF97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34C98-99AE-467F-BF22-2725208E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DB28D-C128-434D-8C36-BEFF92041644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47DA4-E12B-40DB-A8EA-9533FA9B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28CB5-94B6-48A0-9B7C-36DEC657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6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5A60-8F76-46A3-9DC8-E9C92495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5369D-5D6E-446E-B779-62A246ABE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466D6-347F-4F2B-B12A-72A8E3BD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73C5A-40CD-4CD5-9504-914647093314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F7E6F-A9BE-4EBD-9578-A3D85E00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6413-94CF-44F4-89B5-CD957DAD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1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C6900-C2EC-45C5-AD7A-740E23B030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A60DD-0378-4F2A-A964-AAEDEA27B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32523-61D0-4AE4-BEA4-31A3AB7C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6D0D2-08FB-4753-BABB-6C3AB2126FC7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BBAED-0A35-439A-86EC-9B0C3F53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C082-A19C-49A5-A2FB-2CAB9915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9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2645-5B55-49A5-85D1-2CDC0711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DF5C0-4520-4D96-8DFA-03F1EA22C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11C6-C82C-4488-BC2E-83C03475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F3A1C-DFBE-40D2-ADCD-A8B2E7396158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FD147-F79D-4521-A86D-EB12AB9A5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3777F-D326-4037-9D12-EF4BF05A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6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A56C-2736-4194-9E94-B52A71E4C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01A1A-9500-4AFA-A8DC-2E627506D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1F851-5A64-4279-9844-D563986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587A3-AB56-4E65-AF0C-A016C71E84F6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D0E79-808F-484B-ABD3-7F97B99A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B5EB3-A263-4A5E-BA17-DED6A62E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5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970B7-EB4E-4D56-AF81-C276CF92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A7E37-8FCC-4785-AA08-63A528385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70919"/>
            <a:ext cx="5181600" cy="51060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C0824-9678-48CA-88A1-221053972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70919"/>
            <a:ext cx="5181600" cy="5106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19399-E893-408A-A888-F913103D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1C02-5035-446E-94E1-F775C8507F0A}" type="datetime1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F5AE5-E4F1-48C6-9C25-EF8E63D32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08C0B-AC32-4C48-9CE1-F02C03CC5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5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E39D-80BF-4EC0-9575-CF419A4D6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559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7E49F-C533-4DE3-8428-92AFFD13C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24586"/>
            <a:ext cx="5157787" cy="4323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558CA-9D4C-4369-8D1E-DEC18C502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0457"/>
            <a:ext cx="5157787" cy="45292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BB5A2-BF0E-4A66-964A-6AF391CAC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24586"/>
            <a:ext cx="5183188" cy="4323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F7CB56-296A-4F48-AFCB-4D16A73CA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0457"/>
            <a:ext cx="5183188" cy="4529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44E71-FFC1-4288-99EA-D0AE64C9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92E87-BCC7-4CD3-A613-BD48D36CD97E}" type="datetime1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AC8FB-F59B-452D-BE7E-40700B11E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E1964E-2CF3-44D3-8E8B-3763DF65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552A-0D4D-4D2E-A80B-8FCA2BE2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16450-00DE-4474-96DF-948CD74A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C51A7-06B3-4D84-9143-159AABCB6B8B}" type="datetime1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31B22-15D5-4002-9CE1-13C45224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8AAFB-3B38-46A1-890F-3190D95F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6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4FA2B8-9731-4499-9F6F-78CA54081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427E-0210-41AA-B56B-3574FCC6331A}" type="datetime1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D6447-96A6-4F98-A16C-F09DBE5DF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1F050-3A5D-4475-AFC3-3BD5CC28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1724-8E0F-422C-8757-BE5AA5BA9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CB426-A2EF-4123-B3DA-5D3933C2A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8D55D-2129-4519-9EE9-4091B3BC4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91F96-5F21-489F-B61B-8D251C63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1B3D-393A-4DB3-A8D6-DD8339DC1180}" type="datetime1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0DC57-CFDD-4768-9B78-79538172F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8B2E2-A5E5-4439-9565-3671175D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3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DE81-6C2B-4E46-B3F0-3E4475A6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F3686-7472-437B-8791-4E2C1A6C9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CBD10-D3C4-4736-95A3-27FD1A36E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15ED0-27F8-4260-B561-A4F7451F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3183-B635-4D83-9566-5380242EB979}" type="datetime1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E268C-F858-418A-A340-7555FA0E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75B5A-34A3-4BBE-9DDC-CD932234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0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A0FC1-A2B4-4584-94EB-BDC3D2DF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7086F-82C0-49AA-BFF0-0BCFC3C6B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7280"/>
            <a:ext cx="10515600" cy="5079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7D03E-A820-4A07-AC01-7E6434F53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339F1-D259-473B-BE14-061FD0A6E64A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C2A7A-8DE7-4BBC-AC0A-F488E9C007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7A5B-6400-4DAD-9CCC-FD57DAD28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89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4EB7E-39DE-4DF6-A7F4-895A2CEA7B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2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tx1"/>
          </a:solidFill>
          <a:latin typeface="Arial" panose="020B0604020202020204" pitchFamily="34" charset="0"/>
          <a:ea typeface="SimHei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20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le.blue/2019/09/05/when-simulation-starts-with-motion/" TargetMode="External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fona.pl/resource/bwmeta1.element.elsevier-721bb978-28a6-3e70-9336-4e7fd6b939f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nfona.pl/resource/bwmeta1.element.elsevier-721bb978-28a6-3e70-9336-4e7fd6b939f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na.pl/resource/bwmeta1.element.elsevier-721bb978-28a6-3e70-9336-4e7fd6b939f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6158-6678-49EA-BA7A-89EA19A44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730" y="917589"/>
            <a:ext cx="9964540" cy="2118279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</a:pPr>
            <a:br>
              <a:rPr lang="en-US" sz="3600" b="0" dirty="0"/>
            </a:br>
            <a:br>
              <a:rPr lang="en-US" sz="3600" b="0" dirty="0"/>
            </a:br>
            <a:r>
              <a:rPr lang="en-US" sz="3600" dirty="0"/>
              <a:t>Aircraft Pitch Control</a:t>
            </a:r>
            <a:br>
              <a:rPr lang="en-US" sz="3600" dirty="0"/>
            </a:br>
            <a:r>
              <a:rPr lang="en-US" sz="3600" dirty="0"/>
              <a:t>via Traditional and Intelligent Methods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7C82D-F389-4F29-AE91-90A241654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5952" y="3237903"/>
            <a:ext cx="9400094" cy="152721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Alfiyandy HARIANSYAH</a:t>
            </a:r>
          </a:p>
          <a:p>
            <a:r>
              <a:rPr lang="en-US" altLang="zh-CN" sz="2000" dirty="0" err="1"/>
              <a:t>mahariansyah@connect.ust.hk</a:t>
            </a:r>
            <a:endParaRPr lang="en-US" altLang="zh-CN" sz="2000" dirty="0"/>
          </a:p>
          <a:p>
            <a:r>
              <a:rPr lang="en-US" altLang="zh-CN" sz="2000" dirty="0"/>
              <a:t>26-Nov-2024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78D4A-68FE-4123-A63B-06C98AA6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</a:t>
            </a:fld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F823C7-E80B-4414-A6DA-C9C45B9908F4}"/>
              </a:ext>
            </a:extLst>
          </p:cNvPr>
          <p:cNvSpPr txBox="1"/>
          <p:nvPr/>
        </p:nvSpPr>
        <p:spPr>
          <a:xfrm>
            <a:off x="1267904" y="681184"/>
            <a:ext cx="9839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MECH6910T Mid-Project Presentation</a:t>
            </a:r>
            <a:endParaRPr lang="en-US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85ADF7-64E4-463E-9D78-2229DDC39F56}"/>
              </a:ext>
            </a:extLst>
          </p:cNvPr>
          <p:cNvGrpSpPr/>
          <p:nvPr/>
        </p:nvGrpSpPr>
        <p:grpSpPr>
          <a:xfrm>
            <a:off x="1395953" y="5027379"/>
            <a:ext cx="9148163" cy="857835"/>
            <a:chOff x="1554180" y="4902097"/>
            <a:chExt cx="9148163" cy="85783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B874AD-3F76-4C9A-8B96-5A639C5C303E}"/>
                </a:ext>
              </a:extLst>
            </p:cNvPr>
            <p:cNvCxnSpPr>
              <a:cxnSpLocks/>
            </p:cNvCxnSpPr>
            <p:nvPr/>
          </p:nvCxnSpPr>
          <p:spPr>
            <a:xfrm>
              <a:off x="6365158" y="4902097"/>
              <a:ext cx="0" cy="857835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2F5F3F-ECFF-4FA0-A552-AE341E9530AB}"/>
                </a:ext>
              </a:extLst>
            </p:cNvPr>
            <p:cNvSpPr txBox="1"/>
            <p:nvPr/>
          </p:nvSpPr>
          <p:spPr>
            <a:xfrm>
              <a:off x="6734543" y="5007849"/>
              <a:ext cx="396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Futura-Medium" panose="020B0600000000000000" pitchFamily="34" charset="0"/>
                </a:rPr>
                <a:t>DEPARTMENT OF MECHANICAL AND AEROSPACE ENGINEERING</a:t>
              </a:r>
            </a:p>
          </p:txBody>
        </p:sp>
        <p:grpSp>
          <p:nvGrpSpPr>
            <p:cNvPr id="153" name="群組 53">
              <a:extLst>
                <a:ext uri="{FF2B5EF4-FFF2-40B4-BE49-F238E27FC236}">
                  <a16:creationId xmlns:a16="http://schemas.microsoft.com/office/drawing/2014/main" id="{1FCB0B95-22D3-44CA-AA8B-F1AE6A667800}"/>
                </a:ext>
              </a:extLst>
            </p:cNvPr>
            <p:cNvGrpSpPr/>
            <p:nvPr/>
          </p:nvGrpSpPr>
          <p:grpSpPr>
            <a:xfrm>
              <a:off x="1554180" y="4963746"/>
              <a:ext cx="473794" cy="734536"/>
              <a:chOff x="3914775" y="1325563"/>
              <a:chExt cx="1214438" cy="1882775"/>
            </a:xfrm>
          </p:grpSpPr>
          <p:sp>
            <p:nvSpPr>
              <p:cNvPr id="196" name="AutoShape 48">
                <a:extLst>
                  <a:ext uri="{FF2B5EF4-FFF2-40B4-BE49-F238E27FC236}">
                    <a16:creationId xmlns:a16="http://schemas.microsoft.com/office/drawing/2014/main" id="{2E57647E-56E4-4795-BED3-9424A7FE8F06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914775" y="1325563"/>
                <a:ext cx="1214438" cy="1882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197" name="Freeform 50">
                <a:extLst>
                  <a:ext uri="{FF2B5EF4-FFF2-40B4-BE49-F238E27FC236}">
                    <a16:creationId xmlns:a16="http://schemas.microsoft.com/office/drawing/2014/main" id="{C30AB39C-6483-40DC-8CB6-9DFEDE04B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4650" y="2138363"/>
                <a:ext cx="673100" cy="1069975"/>
              </a:xfrm>
              <a:custGeom>
                <a:avLst/>
                <a:gdLst>
                  <a:gd name="T0" fmla="*/ 979 w 979"/>
                  <a:gd name="T1" fmla="*/ 1556 h 1556"/>
                  <a:gd name="T2" fmla="*/ 659 w 979"/>
                  <a:gd name="T3" fmla="*/ 1022 h 1556"/>
                  <a:gd name="T4" fmla="*/ 649 w 979"/>
                  <a:gd name="T5" fmla="*/ 990 h 1556"/>
                  <a:gd name="T6" fmla="*/ 649 w 979"/>
                  <a:gd name="T7" fmla="*/ 978 h 1556"/>
                  <a:gd name="T8" fmla="*/ 649 w 979"/>
                  <a:gd name="T9" fmla="*/ 950 h 1556"/>
                  <a:gd name="T10" fmla="*/ 649 w 979"/>
                  <a:gd name="T11" fmla="*/ 0 h 1556"/>
                  <a:gd name="T12" fmla="*/ 528 w 979"/>
                  <a:gd name="T13" fmla="*/ 0 h 1556"/>
                  <a:gd name="T14" fmla="*/ 528 w 979"/>
                  <a:gd name="T15" fmla="*/ 991 h 1556"/>
                  <a:gd name="T16" fmla="*/ 528 w 979"/>
                  <a:gd name="T17" fmla="*/ 1021 h 1556"/>
                  <a:gd name="T18" fmla="*/ 740 w 979"/>
                  <a:gd name="T19" fmla="*/ 1375 h 1556"/>
                  <a:gd name="T20" fmla="*/ 240 w 979"/>
                  <a:gd name="T21" fmla="*/ 1375 h 1556"/>
                  <a:gd name="T22" fmla="*/ 452 w 979"/>
                  <a:gd name="T23" fmla="*/ 1021 h 1556"/>
                  <a:gd name="T24" fmla="*/ 452 w 979"/>
                  <a:gd name="T25" fmla="*/ 991 h 1556"/>
                  <a:gd name="T26" fmla="*/ 452 w 979"/>
                  <a:gd name="T27" fmla="*/ 0 h 1556"/>
                  <a:gd name="T28" fmla="*/ 331 w 979"/>
                  <a:gd name="T29" fmla="*/ 0 h 1556"/>
                  <a:gd name="T30" fmla="*/ 331 w 979"/>
                  <a:gd name="T31" fmla="*/ 950 h 1556"/>
                  <a:gd name="T32" fmla="*/ 331 w 979"/>
                  <a:gd name="T33" fmla="*/ 978 h 1556"/>
                  <a:gd name="T34" fmla="*/ 331 w 979"/>
                  <a:gd name="T35" fmla="*/ 990 h 1556"/>
                  <a:gd name="T36" fmla="*/ 321 w 979"/>
                  <a:gd name="T37" fmla="*/ 1022 h 1556"/>
                  <a:gd name="T38" fmla="*/ 0 w 979"/>
                  <a:gd name="T39" fmla="*/ 1556 h 1556"/>
                  <a:gd name="T40" fmla="*/ 979 w 979"/>
                  <a:gd name="T41" fmla="*/ 1556 h 1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79" h="1556">
                    <a:moveTo>
                      <a:pt x="979" y="1556"/>
                    </a:moveTo>
                    <a:cubicBezTo>
                      <a:pt x="659" y="1022"/>
                      <a:pt x="659" y="1022"/>
                      <a:pt x="659" y="1022"/>
                    </a:cubicBezTo>
                    <a:cubicBezTo>
                      <a:pt x="659" y="1022"/>
                      <a:pt x="649" y="1010"/>
                      <a:pt x="649" y="990"/>
                    </a:cubicBezTo>
                    <a:cubicBezTo>
                      <a:pt x="649" y="978"/>
                      <a:pt x="649" y="978"/>
                      <a:pt x="649" y="978"/>
                    </a:cubicBezTo>
                    <a:cubicBezTo>
                      <a:pt x="649" y="950"/>
                      <a:pt x="649" y="950"/>
                      <a:pt x="649" y="95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528" y="0"/>
                      <a:pt x="528" y="0"/>
                      <a:pt x="528" y="0"/>
                    </a:cubicBezTo>
                    <a:cubicBezTo>
                      <a:pt x="528" y="991"/>
                      <a:pt x="528" y="991"/>
                      <a:pt x="528" y="991"/>
                    </a:cubicBezTo>
                    <a:cubicBezTo>
                      <a:pt x="528" y="1021"/>
                      <a:pt x="528" y="1021"/>
                      <a:pt x="528" y="1021"/>
                    </a:cubicBezTo>
                    <a:cubicBezTo>
                      <a:pt x="538" y="1031"/>
                      <a:pt x="740" y="1375"/>
                      <a:pt x="740" y="1375"/>
                    </a:cubicBezTo>
                    <a:cubicBezTo>
                      <a:pt x="240" y="1375"/>
                      <a:pt x="240" y="1375"/>
                      <a:pt x="240" y="1375"/>
                    </a:cubicBezTo>
                    <a:cubicBezTo>
                      <a:pt x="240" y="1375"/>
                      <a:pt x="441" y="1031"/>
                      <a:pt x="452" y="1021"/>
                    </a:cubicBezTo>
                    <a:cubicBezTo>
                      <a:pt x="452" y="991"/>
                      <a:pt x="452" y="991"/>
                      <a:pt x="452" y="991"/>
                    </a:cubicBezTo>
                    <a:cubicBezTo>
                      <a:pt x="452" y="0"/>
                      <a:pt x="452" y="0"/>
                      <a:pt x="452" y="0"/>
                    </a:cubicBezTo>
                    <a:cubicBezTo>
                      <a:pt x="331" y="0"/>
                      <a:pt x="331" y="0"/>
                      <a:pt x="331" y="0"/>
                    </a:cubicBezTo>
                    <a:cubicBezTo>
                      <a:pt x="331" y="950"/>
                      <a:pt x="331" y="950"/>
                      <a:pt x="331" y="950"/>
                    </a:cubicBezTo>
                    <a:cubicBezTo>
                      <a:pt x="331" y="978"/>
                      <a:pt x="331" y="978"/>
                      <a:pt x="331" y="978"/>
                    </a:cubicBezTo>
                    <a:cubicBezTo>
                      <a:pt x="331" y="990"/>
                      <a:pt x="331" y="990"/>
                      <a:pt x="331" y="990"/>
                    </a:cubicBezTo>
                    <a:cubicBezTo>
                      <a:pt x="331" y="1010"/>
                      <a:pt x="321" y="1022"/>
                      <a:pt x="321" y="1022"/>
                    </a:cubicBezTo>
                    <a:cubicBezTo>
                      <a:pt x="0" y="1556"/>
                      <a:pt x="0" y="1556"/>
                      <a:pt x="0" y="1556"/>
                    </a:cubicBezTo>
                    <a:lnTo>
                      <a:pt x="979" y="1556"/>
                    </a:ln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198" name="Freeform 51">
                <a:extLst>
                  <a:ext uri="{FF2B5EF4-FFF2-40B4-BE49-F238E27FC236}">
                    <a16:creationId xmlns:a16="http://schemas.microsoft.com/office/drawing/2014/main" id="{BF6036D3-2FAA-4370-81A8-8C3B4028C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400" y="1325563"/>
                <a:ext cx="614363" cy="336550"/>
              </a:xfrm>
              <a:custGeom>
                <a:avLst/>
                <a:gdLst>
                  <a:gd name="T0" fmla="*/ 834 w 894"/>
                  <a:gd name="T1" fmla="*/ 490 h 490"/>
                  <a:gd name="T2" fmla="*/ 679 w 894"/>
                  <a:gd name="T3" fmla="*/ 77 h 490"/>
                  <a:gd name="T4" fmla="*/ 430 w 894"/>
                  <a:gd name="T5" fmla="*/ 0 h 490"/>
                  <a:gd name="T6" fmla="*/ 198 w 894"/>
                  <a:gd name="T7" fmla="*/ 77 h 490"/>
                  <a:gd name="T8" fmla="*/ 51 w 894"/>
                  <a:gd name="T9" fmla="*/ 490 h 490"/>
                  <a:gd name="T10" fmla="*/ 834 w 894"/>
                  <a:gd name="T11" fmla="*/ 49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4" h="490">
                    <a:moveTo>
                      <a:pt x="834" y="490"/>
                    </a:moveTo>
                    <a:cubicBezTo>
                      <a:pt x="834" y="490"/>
                      <a:pt x="894" y="241"/>
                      <a:pt x="679" y="77"/>
                    </a:cubicBezTo>
                    <a:cubicBezTo>
                      <a:pt x="679" y="77"/>
                      <a:pt x="593" y="0"/>
                      <a:pt x="430" y="0"/>
                    </a:cubicBezTo>
                    <a:cubicBezTo>
                      <a:pt x="284" y="0"/>
                      <a:pt x="198" y="77"/>
                      <a:pt x="198" y="77"/>
                    </a:cubicBezTo>
                    <a:cubicBezTo>
                      <a:pt x="0" y="215"/>
                      <a:pt x="51" y="490"/>
                      <a:pt x="51" y="490"/>
                    </a:cubicBezTo>
                    <a:lnTo>
                      <a:pt x="834" y="490"/>
                    </a:ln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199" name="Freeform 52">
                <a:extLst>
                  <a:ext uri="{FF2B5EF4-FFF2-40B4-BE49-F238E27FC236}">
                    <a16:creationId xmlns:a16="http://schemas.microsoft.com/office/drawing/2014/main" id="{1FAE1B0F-4894-4C7B-AE0E-7FCDECDAF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675" y="1679576"/>
                <a:ext cx="527050" cy="30163"/>
              </a:xfrm>
              <a:custGeom>
                <a:avLst/>
                <a:gdLst>
                  <a:gd name="T0" fmla="*/ 14 w 765"/>
                  <a:gd name="T1" fmla="*/ 43 h 43"/>
                  <a:gd name="T2" fmla="*/ 750 w 765"/>
                  <a:gd name="T3" fmla="*/ 43 h 43"/>
                  <a:gd name="T4" fmla="*/ 765 w 765"/>
                  <a:gd name="T5" fmla="*/ 0 h 43"/>
                  <a:gd name="T6" fmla="*/ 0 w 765"/>
                  <a:gd name="T7" fmla="*/ 0 h 43"/>
                  <a:gd name="T8" fmla="*/ 14 w 765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5" h="43">
                    <a:moveTo>
                      <a:pt x="14" y="43"/>
                    </a:moveTo>
                    <a:cubicBezTo>
                      <a:pt x="750" y="43"/>
                      <a:pt x="750" y="43"/>
                      <a:pt x="750" y="43"/>
                    </a:cubicBezTo>
                    <a:cubicBezTo>
                      <a:pt x="756" y="29"/>
                      <a:pt x="761" y="15"/>
                      <a:pt x="7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15"/>
                      <a:pt x="9" y="29"/>
                      <a:pt x="14" y="43"/>
                    </a:cubicBez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0" name="Freeform 53">
                <a:extLst>
                  <a:ext uri="{FF2B5EF4-FFF2-40B4-BE49-F238E27FC236}">
                    <a16:creationId xmlns:a16="http://schemas.microsoft.com/office/drawing/2014/main" id="{7995030E-AF74-4407-938E-0A34BCFC3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725" y="1727201"/>
                <a:ext cx="488950" cy="28575"/>
              </a:xfrm>
              <a:custGeom>
                <a:avLst/>
                <a:gdLst>
                  <a:gd name="T0" fmla="*/ 713 w 713"/>
                  <a:gd name="T1" fmla="*/ 0 h 43"/>
                  <a:gd name="T2" fmla="*/ 0 w 713"/>
                  <a:gd name="T3" fmla="*/ 0 h 43"/>
                  <a:gd name="T4" fmla="*/ 25 w 713"/>
                  <a:gd name="T5" fmla="*/ 43 h 43"/>
                  <a:gd name="T6" fmla="*/ 688 w 713"/>
                  <a:gd name="T7" fmla="*/ 43 h 43"/>
                  <a:gd name="T8" fmla="*/ 713 w 713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3" h="43">
                    <a:moveTo>
                      <a:pt x="7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15"/>
                      <a:pt x="16" y="29"/>
                      <a:pt x="25" y="43"/>
                    </a:cubicBezTo>
                    <a:cubicBezTo>
                      <a:pt x="688" y="43"/>
                      <a:pt x="688" y="43"/>
                      <a:pt x="688" y="43"/>
                    </a:cubicBezTo>
                    <a:cubicBezTo>
                      <a:pt x="697" y="29"/>
                      <a:pt x="705" y="15"/>
                      <a:pt x="713" y="0"/>
                    </a:cubicBez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1" name="Freeform 54">
                <a:extLst>
                  <a:ext uri="{FF2B5EF4-FFF2-40B4-BE49-F238E27FC236}">
                    <a16:creationId xmlns:a16="http://schemas.microsoft.com/office/drawing/2014/main" id="{A1267826-2A63-4820-B750-87DC12943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5300" y="1774826"/>
                <a:ext cx="431800" cy="22225"/>
              </a:xfrm>
              <a:custGeom>
                <a:avLst/>
                <a:gdLst>
                  <a:gd name="T0" fmla="*/ 30 w 627"/>
                  <a:gd name="T1" fmla="*/ 34 h 34"/>
                  <a:gd name="T2" fmla="*/ 597 w 627"/>
                  <a:gd name="T3" fmla="*/ 34 h 34"/>
                  <a:gd name="T4" fmla="*/ 627 w 627"/>
                  <a:gd name="T5" fmla="*/ 0 h 34"/>
                  <a:gd name="T6" fmla="*/ 0 w 627"/>
                  <a:gd name="T7" fmla="*/ 0 h 34"/>
                  <a:gd name="T8" fmla="*/ 30 w 627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7" h="34">
                    <a:moveTo>
                      <a:pt x="30" y="34"/>
                    </a:moveTo>
                    <a:cubicBezTo>
                      <a:pt x="597" y="34"/>
                      <a:pt x="597" y="34"/>
                      <a:pt x="597" y="34"/>
                    </a:cubicBezTo>
                    <a:cubicBezTo>
                      <a:pt x="608" y="23"/>
                      <a:pt x="618" y="12"/>
                      <a:pt x="62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12"/>
                      <a:pt x="19" y="23"/>
                      <a:pt x="30" y="34"/>
                    </a:cubicBez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2" name="Freeform 55">
                <a:extLst>
                  <a:ext uri="{FF2B5EF4-FFF2-40B4-BE49-F238E27FC236}">
                    <a16:creationId xmlns:a16="http://schemas.microsoft.com/office/drawing/2014/main" id="{F7007BC9-7469-4B06-A0FB-581E24BED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988" y="1816101"/>
                <a:ext cx="352425" cy="17463"/>
              </a:xfrm>
              <a:custGeom>
                <a:avLst/>
                <a:gdLst>
                  <a:gd name="T0" fmla="*/ 33 w 511"/>
                  <a:gd name="T1" fmla="*/ 26 h 26"/>
                  <a:gd name="T2" fmla="*/ 478 w 511"/>
                  <a:gd name="T3" fmla="*/ 26 h 26"/>
                  <a:gd name="T4" fmla="*/ 511 w 511"/>
                  <a:gd name="T5" fmla="*/ 0 h 26"/>
                  <a:gd name="T6" fmla="*/ 0 w 511"/>
                  <a:gd name="T7" fmla="*/ 0 h 26"/>
                  <a:gd name="T8" fmla="*/ 33 w 511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1" h="26">
                    <a:moveTo>
                      <a:pt x="33" y="26"/>
                    </a:moveTo>
                    <a:cubicBezTo>
                      <a:pt x="478" y="26"/>
                      <a:pt x="478" y="26"/>
                      <a:pt x="478" y="26"/>
                    </a:cubicBezTo>
                    <a:cubicBezTo>
                      <a:pt x="489" y="18"/>
                      <a:pt x="501" y="9"/>
                      <a:pt x="5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9"/>
                      <a:pt x="22" y="18"/>
                      <a:pt x="33" y="26"/>
                    </a:cubicBez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3" name="Freeform 56">
                <a:extLst>
                  <a:ext uri="{FF2B5EF4-FFF2-40B4-BE49-F238E27FC236}">
                    <a16:creationId xmlns:a16="http://schemas.microsoft.com/office/drawing/2014/main" id="{0E139B23-7FB6-4DAB-B6B4-D1D891EC8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1663" y="1857376"/>
                <a:ext cx="220663" cy="23813"/>
              </a:xfrm>
              <a:custGeom>
                <a:avLst/>
                <a:gdLst>
                  <a:gd name="T0" fmla="*/ 0 w 321"/>
                  <a:gd name="T1" fmla="*/ 0 h 35"/>
                  <a:gd name="T2" fmla="*/ 160 w 321"/>
                  <a:gd name="T3" fmla="*/ 35 h 35"/>
                  <a:gd name="T4" fmla="*/ 321 w 321"/>
                  <a:gd name="T5" fmla="*/ 0 h 35"/>
                  <a:gd name="T6" fmla="*/ 0 w 321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" h="35">
                    <a:moveTo>
                      <a:pt x="0" y="0"/>
                    </a:moveTo>
                    <a:cubicBezTo>
                      <a:pt x="49" y="22"/>
                      <a:pt x="103" y="35"/>
                      <a:pt x="160" y="35"/>
                    </a:cubicBezTo>
                    <a:cubicBezTo>
                      <a:pt x="218" y="35"/>
                      <a:pt x="272" y="22"/>
                      <a:pt x="32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6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4" name="Freeform 57">
                <a:extLst>
                  <a:ext uri="{FF2B5EF4-FFF2-40B4-BE49-F238E27FC236}">
                    <a16:creationId xmlns:a16="http://schemas.microsoft.com/office/drawing/2014/main" id="{878C378C-DD69-49DB-A014-1F297FE36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775" y="1893888"/>
                <a:ext cx="1214438" cy="209550"/>
              </a:xfrm>
              <a:custGeom>
                <a:avLst/>
                <a:gdLst>
                  <a:gd name="T0" fmla="*/ 1647 w 1767"/>
                  <a:gd name="T1" fmla="*/ 0 h 304"/>
                  <a:gd name="T2" fmla="*/ 1044 w 1767"/>
                  <a:gd name="T3" fmla="*/ 0 h 304"/>
                  <a:gd name="T4" fmla="*/ 944 w 1767"/>
                  <a:gd name="T5" fmla="*/ 30 h 304"/>
                  <a:gd name="T6" fmla="*/ 884 w 1767"/>
                  <a:gd name="T7" fmla="*/ 111 h 304"/>
                  <a:gd name="T8" fmla="*/ 884 w 1767"/>
                  <a:gd name="T9" fmla="*/ 111 h 304"/>
                  <a:gd name="T10" fmla="*/ 824 w 1767"/>
                  <a:gd name="T11" fmla="*/ 30 h 304"/>
                  <a:gd name="T12" fmla="*/ 723 w 1767"/>
                  <a:gd name="T13" fmla="*/ 0 h 304"/>
                  <a:gd name="T14" fmla="*/ 121 w 1767"/>
                  <a:gd name="T15" fmla="*/ 0 h 304"/>
                  <a:gd name="T16" fmla="*/ 0 w 1767"/>
                  <a:gd name="T17" fmla="*/ 193 h 304"/>
                  <a:gd name="T18" fmla="*/ 552 w 1767"/>
                  <a:gd name="T19" fmla="*/ 193 h 304"/>
                  <a:gd name="T20" fmla="*/ 579 w 1767"/>
                  <a:gd name="T21" fmla="*/ 194 h 304"/>
                  <a:gd name="T22" fmla="*/ 653 w 1767"/>
                  <a:gd name="T23" fmla="*/ 227 h 304"/>
                  <a:gd name="T24" fmla="*/ 715 w 1767"/>
                  <a:gd name="T25" fmla="*/ 282 h 304"/>
                  <a:gd name="T26" fmla="*/ 733 w 1767"/>
                  <a:gd name="T27" fmla="*/ 304 h 304"/>
                  <a:gd name="T28" fmla="*/ 869 w 1767"/>
                  <a:gd name="T29" fmla="*/ 304 h 304"/>
                  <a:gd name="T30" fmla="*/ 884 w 1767"/>
                  <a:gd name="T31" fmla="*/ 304 h 304"/>
                  <a:gd name="T32" fmla="*/ 884 w 1767"/>
                  <a:gd name="T33" fmla="*/ 304 h 304"/>
                  <a:gd name="T34" fmla="*/ 931 w 1767"/>
                  <a:gd name="T35" fmla="*/ 304 h 304"/>
                  <a:gd name="T36" fmla="*/ 1034 w 1767"/>
                  <a:gd name="T37" fmla="*/ 304 h 304"/>
                  <a:gd name="T38" fmla="*/ 1052 w 1767"/>
                  <a:gd name="T39" fmla="*/ 282 h 304"/>
                  <a:gd name="T40" fmla="*/ 1115 w 1767"/>
                  <a:gd name="T41" fmla="*/ 227 h 304"/>
                  <a:gd name="T42" fmla="*/ 1189 w 1767"/>
                  <a:gd name="T43" fmla="*/ 194 h 304"/>
                  <a:gd name="T44" fmla="*/ 1216 w 1767"/>
                  <a:gd name="T45" fmla="*/ 193 h 304"/>
                  <a:gd name="T46" fmla="*/ 1767 w 1767"/>
                  <a:gd name="T47" fmla="*/ 193 h 304"/>
                  <a:gd name="T48" fmla="*/ 1647 w 1767"/>
                  <a:gd name="T49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7" h="304">
                    <a:moveTo>
                      <a:pt x="1647" y="0"/>
                    </a:moveTo>
                    <a:cubicBezTo>
                      <a:pt x="1044" y="0"/>
                      <a:pt x="1044" y="0"/>
                      <a:pt x="1044" y="0"/>
                    </a:cubicBezTo>
                    <a:cubicBezTo>
                      <a:pt x="1044" y="0"/>
                      <a:pt x="989" y="0"/>
                      <a:pt x="944" y="30"/>
                    </a:cubicBezTo>
                    <a:cubicBezTo>
                      <a:pt x="910" y="54"/>
                      <a:pt x="885" y="109"/>
                      <a:pt x="884" y="111"/>
                    </a:cubicBezTo>
                    <a:cubicBezTo>
                      <a:pt x="884" y="111"/>
                      <a:pt x="884" y="111"/>
                      <a:pt x="884" y="111"/>
                    </a:cubicBezTo>
                    <a:cubicBezTo>
                      <a:pt x="883" y="109"/>
                      <a:pt x="858" y="54"/>
                      <a:pt x="824" y="30"/>
                    </a:cubicBezTo>
                    <a:cubicBezTo>
                      <a:pt x="779" y="0"/>
                      <a:pt x="723" y="0"/>
                      <a:pt x="723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552" y="193"/>
                      <a:pt x="552" y="193"/>
                      <a:pt x="552" y="193"/>
                    </a:cubicBezTo>
                    <a:cubicBezTo>
                      <a:pt x="552" y="193"/>
                      <a:pt x="569" y="193"/>
                      <a:pt x="579" y="194"/>
                    </a:cubicBezTo>
                    <a:cubicBezTo>
                      <a:pt x="595" y="197"/>
                      <a:pt x="623" y="206"/>
                      <a:pt x="653" y="227"/>
                    </a:cubicBezTo>
                    <a:cubicBezTo>
                      <a:pt x="694" y="257"/>
                      <a:pt x="705" y="272"/>
                      <a:pt x="715" y="282"/>
                    </a:cubicBezTo>
                    <a:cubicBezTo>
                      <a:pt x="720" y="287"/>
                      <a:pt x="733" y="304"/>
                      <a:pt x="733" y="304"/>
                    </a:cubicBezTo>
                    <a:cubicBezTo>
                      <a:pt x="869" y="304"/>
                      <a:pt x="869" y="304"/>
                      <a:pt x="869" y="304"/>
                    </a:cubicBezTo>
                    <a:cubicBezTo>
                      <a:pt x="884" y="304"/>
                      <a:pt x="884" y="304"/>
                      <a:pt x="884" y="304"/>
                    </a:cubicBezTo>
                    <a:cubicBezTo>
                      <a:pt x="884" y="304"/>
                      <a:pt x="884" y="304"/>
                      <a:pt x="884" y="304"/>
                    </a:cubicBezTo>
                    <a:cubicBezTo>
                      <a:pt x="931" y="304"/>
                      <a:pt x="931" y="304"/>
                      <a:pt x="931" y="304"/>
                    </a:cubicBezTo>
                    <a:cubicBezTo>
                      <a:pt x="1034" y="304"/>
                      <a:pt x="1034" y="304"/>
                      <a:pt x="1034" y="304"/>
                    </a:cubicBezTo>
                    <a:cubicBezTo>
                      <a:pt x="1034" y="304"/>
                      <a:pt x="1047" y="287"/>
                      <a:pt x="1052" y="282"/>
                    </a:cubicBezTo>
                    <a:cubicBezTo>
                      <a:pt x="1062" y="272"/>
                      <a:pt x="1074" y="257"/>
                      <a:pt x="1115" y="227"/>
                    </a:cubicBezTo>
                    <a:cubicBezTo>
                      <a:pt x="1144" y="206"/>
                      <a:pt x="1173" y="197"/>
                      <a:pt x="1189" y="194"/>
                    </a:cubicBezTo>
                    <a:cubicBezTo>
                      <a:pt x="1199" y="193"/>
                      <a:pt x="1216" y="193"/>
                      <a:pt x="1216" y="193"/>
                    </a:cubicBezTo>
                    <a:cubicBezTo>
                      <a:pt x="1767" y="193"/>
                      <a:pt x="1767" y="193"/>
                      <a:pt x="1767" y="193"/>
                    </a:cubicBezTo>
                    <a:lnTo>
                      <a:pt x="1647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5" name="Freeform 58">
                <a:extLst>
                  <a:ext uri="{FF2B5EF4-FFF2-40B4-BE49-F238E27FC236}">
                    <a16:creationId xmlns:a16="http://schemas.microsoft.com/office/drawing/2014/main" id="{241337B9-79B6-4BA4-BA41-B7D400D50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050" y="2066926"/>
                <a:ext cx="290513" cy="1000125"/>
              </a:xfrm>
              <a:custGeom>
                <a:avLst/>
                <a:gdLst>
                  <a:gd name="T0" fmla="*/ 0 w 422"/>
                  <a:gd name="T1" fmla="*/ 0 h 1456"/>
                  <a:gd name="T2" fmla="*/ 0 w 422"/>
                  <a:gd name="T3" fmla="*/ 904 h 1456"/>
                  <a:gd name="T4" fmla="*/ 0 w 422"/>
                  <a:gd name="T5" fmla="*/ 916 h 1456"/>
                  <a:gd name="T6" fmla="*/ 1 w 422"/>
                  <a:gd name="T7" fmla="*/ 943 h 1456"/>
                  <a:gd name="T8" fmla="*/ 98 w 422"/>
                  <a:gd name="T9" fmla="*/ 1206 h 1456"/>
                  <a:gd name="T10" fmla="*/ 347 w 422"/>
                  <a:gd name="T11" fmla="*/ 1456 h 1456"/>
                  <a:gd name="T12" fmla="*/ 422 w 422"/>
                  <a:gd name="T13" fmla="*/ 1336 h 1456"/>
                  <a:gd name="T14" fmla="*/ 238 w 422"/>
                  <a:gd name="T15" fmla="*/ 1156 h 1456"/>
                  <a:gd name="T16" fmla="*/ 194 w 422"/>
                  <a:gd name="T17" fmla="*/ 1084 h 1456"/>
                  <a:gd name="T18" fmla="*/ 169 w 422"/>
                  <a:gd name="T19" fmla="*/ 1025 h 1456"/>
                  <a:gd name="T20" fmla="*/ 157 w 422"/>
                  <a:gd name="T21" fmla="*/ 987 h 1456"/>
                  <a:gd name="T22" fmla="*/ 150 w 422"/>
                  <a:gd name="T23" fmla="*/ 941 h 1456"/>
                  <a:gd name="T24" fmla="*/ 149 w 422"/>
                  <a:gd name="T25" fmla="*/ 913 h 1456"/>
                  <a:gd name="T26" fmla="*/ 149 w 422"/>
                  <a:gd name="T27" fmla="*/ 909 h 1456"/>
                  <a:gd name="T28" fmla="*/ 149 w 422"/>
                  <a:gd name="T29" fmla="*/ 0 h 1456"/>
                  <a:gd name="T30" fmla="*/ 0 w 422"/>
                  <a:gd name="T31" fmla="*/ 0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2" h="1456">
                    <a:moveTo>
                      <a:pt x="0" y="0"/>
                    </a:moveTo>
                    <a:cubicBezTo>
                      <a:pt x="0" y="904"/>
                      <a:pt x="0" y="904"/>
                      <a:pt x="0" y="904"/>
                    </a:cubicBezTo>
                    <a:cubicBezTo>
                      <a:pt x="0" y="904"/>
                      <a:pt x="0" y="913"/>
                      <a:pt x="0" y="916"/>
                    </a:cubicBezTo>
                    <a:cubicBezTo>
                      <a:pt x="0" y="926"/>
                      <a:pt x="1" y="935"/>
                      <a:pt x="1" y="943"/>
                    </a:cubicBezTo>
                    <a:cubicBezTo>
                      <a:pt x="11" y="1040"/>
                      <a:pt x="42" y="1111"/>
                      <a:pt x="98" y="1206"/>
                    </a:cubicBezTo>
                    <a:cubicBezTo>
                      <a:pt x="186" y="1353"/>
                      <a:pt x="347" y="1456"/>
                      <a:pt x="347" y="1456"/>
                    </a:cubicBezTo>
                    <a:cubicBezTo>
                      <a:pt x="422" y="1336"/>
                      <a:pt x="422" y="1336"/>
                      <a:pt x="422" y="1336"/>
                    </a:cubicBezTo>
                    <a:cubicBezTo>
                      <a:pt x="422" y="1336"/>
                      <a:pt x="320" y="1281"/>
                      <a:pt x="238" y="1156"/>
                    </a:cubicBezTo>
                    <a:cubicBezTo>
                      <a:pt x="221" y="1130"/>
                      <a:pt x="205" y="1107"/>
                      <a:pt x="194" y="1084"/>
                    </a:cubicBezTo>
                    <a:cubicBezTo>
                      <a:pt x="183" y="1062"/>
                      <a:pt x="175" y="1044"/>
                      <a:pt x="169" y="1025"/>
                    </a:cubicBezTo>
                    <a:cubicBezTo>
                      <a:pt x="164" y="1011"/>
                      <a:pt x="160" y="998"/>
                      <a:pt x="157" y="987"/>
                    </a:cubicBezTo>
                    <a:cubicBezTo>
                      <a:pt x="153" y="970"/>
                      <a:pt x="151" y="957"/>
                      <a:pt x="150" y="941"/>
                    </a:cubicBezTo>
                    <a:cubicBezTo>
                      <a:pt x="150" y="936"/>
                      <a:pt x="149" y="913"/>
                      <a:pt x="149" y="913"/>
                    </a:cubicBezTo>
                    <a:cubicBezTo>
                      <a:pt x="149" y="909"/>
                      <a:pt x="149" y="909"/>
                      <a:pt x="149" y="909"/>
                    </a:cubicBezTo>
                    <a:cubicBezTo>
                      <a:pt x="149" y="0"/>
                      <a:pt x="149" y="0"/>
                      <a:pt x="1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6" name="Freeform 59">
                <a:extLst>
                  <a:ext uri="{FF2B5EF4-FFF2-40B4-BE49-F238E27FC236}">
                    <a16:creationId xmlns:a16="http://schemas.microsoft.com/office/drawing/2014/main" id="{055987C5-1628-4541-8B96-A74D5E7DC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3213" y="2066926"/>
                <a:ext cx="214313" cy="866775"/>
              </a:xfrm>
              <a:custGeom>
                <a:avLst/>
                <a:gdLst>
                  <a:gd name="T0" fmla="*/ 0 w 312"/>
                  <a:gd name="T1" fmla="*/ 0 h 1262"/>
                  <a:gd name="T2" fmla="*/ 0 w 312"/>
                  <a:gd name="T3" fmla="*/ 913 h 1262"/>
                  <a:gd name="T4" fmla="*/ 1 w 312"/>
                  <a:gd name="T5" fmla="*/ 920 h 1262"/>
                  <a:gd name="T6" fmla="*/ 2 w 312"/>
                  <a:gd name="T7" fmla="*/ 937 h 1262"/>
                  <a:gd name="T8" fmla="*/ 4 w 312"/>
                  <a:gd name="T9" fmla="*/ 946 h 1262"/>
                  <a:gd name="T10" fmla="*/ 16 w 312"/>
                  <a:gd name="T11" fmla="*/ 992 h 1262"/>
                  <a:gd name="T12" fmla="*/ 71 w 312"/>
                  <a:gd name="T13" fmla="*/ 1102 h 1262"/>
                  <a:gd name="T14" fmla="*/ 237 w 312"/>
                  <a:gd name="T15" fmla="*/ 1262 h 1262"/>
                  <a:gd name="T16" fmla="*/ 312 w 312"/>
                  <a:gd name="T17" fmla="*/ 1144 h 1262"/>
                  <a:gd name="T18" fmla="*/ 257 w 312"/>
                  <a:gd name="T19" fmla="*/ 1101 h 1262"/>
                  <a:gd name="T20" fmla="*/ 192 w 312"/>
                  <a:gd name="T21" fmla="*/ 1026 h 1262"/>
                  <a:gd name="T22" fmla="*/ 153 w 312"/>
                  <a:gd name="T23" fmla="*/ 940 h 1262"/>
                  <a:gd name="T24" fmla="*/ 145 w 312"/>
                  <a:gd name="T25" fmla="*/ 894 h 1262"/>
                  <a:gd name="T26" fmla="*/ 145 w 312"/>
                  <a:gd name="T27" fmla="*/ 881 h 1262"/>
                  <a:gd name="T28" fmla="*/ 145 w 312"/>
                  <a:gd name="T29" fmla="*/ 0 h 1262"/>
                  <a:gd name="T30" fmla="*/ 0 w 312"/>
                  <a:gd name="T31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2" h="1262">
                    <a:moveTo>
                      <a:pt x="0" y="0"/>
                    </a:moveTo>
                    <a:cubicBezTo>
                      <a:pt x="0" y="913"/>
                      <a:pt x="0" y="913"/>
                      <a:pt x="0" y="913"/>
                    </a:cubicBezTo>
                    <a:cubicBezTo>
                      <a:pt x="0" y="913"/>
                      <a:pt x="1" y="917"/>
                      <a:pt x="1" y="920"/>
                    </a:cubicBezTo>
                    <a:cubicBezTo>
                      <a:pt x="1" y="925"/>
                      <a:pt x="2" y="932"/>
                      <a:pt x="2" y="937"/>
                    </a:cubicBezTo>
                    <a:cubicBezTo>
                      <a:pt x="3" y="940"/>
                      <a:pt x="4" y="944"/>
                      <a:pt x="4" y="946"/>
                    </a:cubicBezTo>
                    <a:cubicBezTo>
                      <a:pt x="7" y="961"/>
                      <a:pt x="10" y="973"/>
                      <a:pt x="16" y="992"/>
                    </a:cubicBezTo>
                    <a:cubicBezTo>
                      <a:pt x="27" y="1023"/>
                      <a:pt x="45" y="1060"/>
                      <a:pt x="71" y="1102"/>
                    </a:cubicBezTo>
                    <a:cubicBezTo>
                      <a:pt x="139" y="1212"/>
                      <a:pt x="237" y="1262"/>
                      <a:pt x="237" y="1262"/>
                    </a:cubicBezTo>
                    <a:cubicBezTo>
                      <a:pt x="312" y="1144"/>
                      <a:pt x="312" y="1144"/>
                      <a:pt x="312" y="1144"/>
                    </a:cubicBezTo>
                    <a:cubicBezTo>
                      <a:pt x="312" y="1144"/>
                      <a:pt x="287" y="1130"/>
                      <a:pt x="257" y="1101"/>
                    </a:cubicBezTo>
                    <a:cubicBezTo>
                      <a:pt x="237" y="1082"/>
                      <a:pt x="213" y="1056"/>
                      <a:pt x="192" y="1026"/>
                    </a:cubicBezTo>
                    <a:cubicBezTo>
                      <a:pt x="172" y="995"/>
                      <a:pt x="160" y="963"/>
                      <a:pt x="153" y="940"/>
                    </a:cubicBezTo>
                    <a:cubicBezTo>
                      <a:pt x="147" y="920"/>
                      <a:pt x="146" y="904"/>
                      <a:pt x="145" y="894"/>
                    </a:cubicBezTo>
                    <a:cubicBezTo>
                      <a:pt x="145" y="885"/>
                      <a:pt x="145" y="881"/>
                      <a:pt x="145" y="881"/>
                    </a:cubicBezTo>
                    <a:cubicBezTo>
                      <a:pt x="145" y="0"/>
                      <a:pt x="145" y="0"/>
                      <a:pt x="1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7" name="Freeform 60">
                <a:extLst>
                  <a:ext uri="{FF2B5EF4-FFF2-40B4-BE49-F238E27FC236}">
                    <a16:creationId xmlns:a16="http://schemas.microsoft.com/office/drawing/2014/main" id="{43D613F3-D321-41B4-8638-F540C40F7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2066926"/>
                <a:ext cx="292100" cy="1000125"/>
              </a:xfrm>
              <a:custGeom>
                <a:avLst/>
                <a:gdLst>
                  <a:gd name="T0" fmla="*/ 423 w 423"/>
                  <a:gd name="T1" fmla="*/ 0 h 1456"/>
                  <a:gd name="T2" fmla="*/ 423 w 423"/>
                  <a:gd name="T3" fmla="*/ 904 h 1456"/>
                  <a:gd name="T4" fmla="*/ 423 w 423"/>
                  <a:gd name="T5" fmla="*/ 916 h 1456"/>
                  <a:gd name="T6" fmla="*/ 421 w 423"/>
                  <a:gd name="T7" fmla="*/ 943 h 1456"/>
                  <a:gd name="T8" fmla="*/ 325 w 423"/>
                  <a:gd name="T9" fmla="*/ 1206 h 1456"/>
                  <a:gd name="T10" fmla="*/ 76 w 423"/>
                  <a:gd name="T11" fmla="*/ 1456 h 1456"/>
                  <a:gd name="T12" fmla="*/ 0 w 423"/>
                  <a:gd name="T13" fmla="*/ 1336 h 1456"/>
                  <a:gd name="T14" fmla="*/ 185 w 423"/>
                  <a:gd name="T15" fmla="*/ 1156 h 1456"/>
                  <a:gd name="T16" fmla="*/ 229 w 423"/>
                  <a:gd name="T17" fmla="*/ 1084 h 1456"/>
                  <a:gd name="T18" fmla="*/ 254 w 423"/>
                  <a:gd name="T19" fmla="*/ 1025 h 1456"/>
                  <a:gd name="T20" fmla="*/ 265 w 423"/>
                  <a:gd name="T21" fmla="*/ 987 h 1456"/>
                  <a:gd name="T22" fmla="*/ 272 w 423"/>
                  <a:gd name="T23" fmla="*/ 941 h 1456"/>
                  <a:gd name="T24" fmla="*/ 273 w 423"/>
                  <a:gd name="T25" fmla="*/ 913 h 1456"/>
                  <a:gd name="T26" fmla="*/ 273 w 423"/>
                  <a:gd name="T27" fmla="*/ 909 h 1456"/>
                  <a:gd name="T28" fmla="*/ 273 w 423"/>
                  <a:gd name="T29" fmla="*/ 0 h 1456"/>
                  <a:gd name="T30" fmla="*/ 423 w 423"/>
                  <a:gd name="T31" fmla="*/ 0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1456">
                    <a:moveTo>
                      <a:pt x="423" y="0"/>
                    </a:moveTo>
                    <a:cubicBezTo>
                      <a:pt x="423" y="904"/>
                      <a:pt x="423" y="904"/>
                      <a:pt x="423" y="904"/>
                    </a:cubicBezTo>
                    <a:cubicBezTo>
                      <a:pt x="423" y="904"/>
                      <a:pt x="423" y="913"/>
                      <a:pt x="423" y="916"/>
                    </a:cubicBezTo>
                    <a:cubicBezTo>
                      <a:pt x="423" y="926"/>
                      <a:pt x="422" y="935"/>
                      <a:pt x="421" y="943"/>
                    </a:cubicBezTo>
                    <a:cubicBezTo>
                      <a:pt x="411" y="1040"/>
                      <a:pt x="381" y="1111"/>
                      <a:pt x="325" y="1206"/>
                    </a:cubicBezTo>
                    <a:cubicBezTo>
                      <a:pt x="236" y="1353"/>
                      <a:pt x="76" y="1456"/>
                      <a:pt x="76" y="1456"/>
                    </a:cubicBezTo>
                    <a:cubicBezTo>
                      <a:pt x="0" y="1336"/>
                      <a:pt x="0" y="1336"/>
                      <a:pt x="0" y="1336"/>
                    </a:cubicBezTo>
                    <a:cubicBezTo>
                      <a:pt x="0" y="1336"/>
                      <a:pt x="103" y="1281"/>
                      <a:pt x="185" y="1156"/>
                    </a:cubicBezTo>
                    <a:cubicBezTo>
                      <a:pt x="202" y="1130"/>
                      <a:pt x="218" y="1107"/>
                      <a:pt x="229" y="1084"/>
                    </a:cubicBezTo>
                    <a:cubicBezTo>
                      <a:pt x="240" y="1062"/>
                      <a:pt x="248" y="1044"/>
                      <a:pt x="254" y="1025"/>
                    </a:cubicBezTo>
                    <a:cubicBezTo>
                      <a:pt x="259" y="1011"/>
                      <a:pt x="263" y="998"/>
                      <a:pt x="265" y="987"/>
                    </a:cubicBezTo>
                    <a:cubicBezTo>
                      <a:pt x="270" y="970"/>
                      <a:pt x="271" y="957"/>
                      <a:pt x="272" y="941"/>
                    </a:cubicBezTo>
                    <a:cubicBezTo>
                      <a:pt x="273" y="936"/>
                      <a:pt x="273" y="913"/>
                      <a:pt x="273" y="913"/>
                    </a:cubicBezTo>
                    <a:cubicBezTo>
                      <a:pt x="273" y="909"/>
                      <a:pt x="273" y="909"/>
                      <a:pt x="273" y="909"/>
                    </a:cubicBezTo>
                    <a:cubicBezTo>
                      <a:pt x="273" y="0"/>
                      <a:pt x="273" y="0"/>
                      <a:pt x="273" y="0"/>
                    </a:cubicBez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  <p:sp>
            <p:nvSpPr>
              <p:cNvPr id="208" name="Freeform 61">
                <a:extLst>
                  <a:ext uri="{FF2B5EF4-FFF2-40B4-BE49-F238E27FC236}">
                    <a16:creationId xmlns:a16="http://schemas.microsoft.com/office/drawing/2014/main" id="{3C997131-225D-4092-871C-72EDD13F0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4875" y="2066926"/>
                <a:ext cx="214313" cy="866775"/>
              </a:xfrm>
              <a:custGeom>
                <a:avLst/>
                <a:gdLst>
                  <a:gd name="T0" fmla="*/ 311 w 311"/>
                  <a:gd name="T1" fmla="*/ 0 h 1262"/>
                  <a:gd name="T2" fmla="*/ 311 w 311"/>
                  <a:gd name="T3" fmla="*/ 913 h 1262"/>
                  <a:gd name="T4" fmla="*/ 311 w 311"/>
                  <a:gd name="T5" fmla="*/ 920 h 1262"/>
                  <a:gd name="T6" fmla="*/ 309 w 311"/>
                  <a:gd name="T7" fmla="*/ 937 h 1262"/>
                  <a:gd name="T8" fmla="*/ 308 w 311"/>
                  <a:gd name="T9" fmla="*/ 946 h 1262"/>
                  <a:gd name="T10" fmla="*/ 295 w 311"/>
                  <a:gd name="T11" fmla="*/ 992 h 1262"/>
                  <a:gd name="T12" fmla="*/ 241 w 311"/>
                  <a:gd name="T13" fmla="*/ 1102 h 1262"/>
                  <a:gd name="T14" fmla="*/ 75 w 311"/>
                  <a:gd name="T15" fmla="*/ 1262 h 1262"/>
                  <a:gd name="T16" fmla="*/ 0 w 311"/>
                  <a:gd name="T17" fmla="*/ 1144 h 1262"/>
                  <a:gd name="T18" fmla="*/ 55 w 311"/>
                  <a:gd name="T19" fmla="*/ 1101 h 1262"/>
                  <a:gd name="T20" fmla="*/ 120 w 311"/>
                  <a:gd name="T21" fmla="*/ 1026 h 1262"/>
                  <a:gd name="T22" fmla="*/ 159 w 311"/>
                  <a:gd name="T23" fmla="*/ 940 h 1262"/>
                  <a:gd name="T24" fmla="*/ 166 w 311"/>
                  <a:gd name="T25" fmla="*/ 894 h 1262"/>
                  <a:gd name="T26" fmla="*/ 166 w 311"/>
                  <a:gd name="T27" fmla="*/ 881 h 1262"/>
                  <a:gd name="T28" fmla="*/ 166 w 311"/>
                  <a:gd name="T29" fmla="*/ 0 h 1262"/>
                  <a:gd name="T30" fmla="*/ 311 w 311"/>
                  <a:gd name="T31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1" h="1262">
                    <a:moveTo>
                      <a:pt x="311" y="0"/>
                    </a:moveTo>
                    <a:cubicBezTo>
                      <a:pt x="311" y="913"/>
                      <a:pt x="311" y="913"/>
                      <a:pt x="311" y="913"/>
                    </a:cubicBezTo>
                    <a:cubicBezTo>
                      <a:pt x="311" y="913"/>
                      <a:pt x="311" y="917"/>
                      <a:pt x="311" y="920"/>
                    </a:cubicBezTo>
                    <a:cubicBezTo>
                      <a:pt x="310" y="925"/>
                      <a:pt x="310" y="932"/>
                      <a:pt x="309" y="937"/>
                    </a:cubicBezTo>
                    <a:cubicBezTo>
                      <a:pt x="309" y="940"/>
                      <a:pt x="308" y="944"/>
                      <a:pt x="308" y="946"/>
                    </a:cubicBezTo>
                    <a:cubicBezTo>
                      <a:pt x="305" y="961"/>
                      <a:pt x="302" y="973"/>
                      <a:pt x="295" y="992"/>
                    </a:cubicBezTo>
                    <a:cubicBezTo>
                      <a:pt x="285" y="1023"/>
                      <a:pt x="267" y="1060"/>
                      <a:pt x="241" y="1102"/>
                    </a:cubicBezTo>
                    <a:cubicBezTo>
                      <a:pt x="173" y="1212"/>
                      <a:pt x="75" y="1262"/>
                      <a:pt x="75" y="1262"/>
                    </a:cubicBezTo>
                    <a:cubicBezTo>
                      <a:pt x="0" y="1144"/>
                      <a:pt x="0" y="1144"/>
                      <a:pt x="0" y="1144"/>
                    </a:cubicBezTo>
                    <a:cubicBezTo>
                      <a:pt x="0" y="1144"/>
                      <a:pt x="25" y="1130"/>
                      <a:pt x="55" y="1101"/>
                    </a:cubicBezTo>
                    <a:cubicBezTo>
                      <a:pt x="75" y="1082"/>
                      <a:pt x="99" y="1056"/>
                      <a:pt x="120" y="1026"/>
                    </a:cubicBezTo>
                    <a:cubicBezTo>
                      <a:pt x="140" y="995"/>
                      <a:pt x="152" y="963"/>
                      <a:pt x="159" y="940"/>
                    </a:cubicBezTo>
                    <a:cubicBezTo>
                      <a:pt x="165" y="920"/>
                      <a:pt x="166" y="904"/>
                      <a:pt x="166" y="894"/>
                    </a:cubicBezTo>
                    <a:cubicBezTo>
                      <a:pt x="167" y="885"/>
                      <a:pt x="166" y="881"/>
                      <a:pt x="166" y="881"/>
                    </a:cubicBezTo>
                    <a:cubicBezTo>
                      <a:pt x="166" y="0"/>
                      <a:pt x="166" y="0"/>
                      <a:pt x="166" y="0"/>
                    </a:cubicBez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00336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HK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HK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3EFB32E-1BDB-4C66-81B1-41F3FF47706C}"/>
                </a:ext>
              </a:extLst>
            </p:cNvPr>
            <p:cNvSpPr txBox="1"/>
            <p:nvPr/>
          </p:nvSpPr>
          <p:spPr>
            <a:xfrm>
              <a:off x="2242265" y="5007849"/>
              <a:ext cx="39191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Futura-Medium" panose="020B0600000000000000" pitchFamily="34" charset="0"/>
                </a:rPr>
                <a:t>THE HONG KONG UNIVERSITY OF SCIENCE AND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253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Simulink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1B3A6-EFB8-C32F-3A90-6F00C98A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32" y="3209664"/>
            <a:ext cx="9245935" cy="3160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C1D93F-EF3E-84EE-675F-2C5185264BCA}"/>
              </a:ext>
            </a:extLst>
          </p:cNvPr>
          <p:cNvSpPr txBox="1"/>
          <p:nvPr/>
        </p:nvSpPr>
        <p:spPr>
          <a:xfrm>
            <a:off x="629931" y="1230353"/>
            <a:ext cx="10723869" cy="173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i="1" dirty="0">
                <a:solidFill>
                  <a:srgbClr val="004B8E"/>
                </a:solidFill>
              </a:rPr>
              <a:t>Four modules </a:t>
            </a:r>
            <a:r>
              <a:rPr lang="en-US" sz="2000" b="1" i="1" u="sng" dirty="0">
                <a:solidFill>
                  <a:srgbClr val="004B8E"/>
                </a:solidFill>
              </a:rPr>
              <a:t>developed from scratch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Atmosphere</a:t>
            </a:r>
            <a:r>
              <a:rPr lang="en-US" sz="2000" dirty="0"/>
              <a:t>		: models the air using international standard atmosphere (ISA)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Aerodynamics</a:t>
            </a:r>
            <a:r>
              <a:rPr lang="en-US" sz="2000" dirty="0">
                <a:latin typeface=""/>
              </a:rPr>
              <a:t>		</a:t>
            </a:r>
            <a:r>
              <a:rPr lang="en-US" sz="2000" dirty="0"/>
              <a:t>: models the aerodynamics using published derivative values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Propulsion</a:t>
            </a:r>
            <a:r>
              <a:rPr lang="en-US" sz="2000" dirty="0"/>
              <a:t>		: models the generic propulsion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Equations_of_Motion</a:t>
            </a:r>
            <a:r>
              <a:rPr lang="en-US" sz="2000" dirty="0"/>
              <a:t>	</a:t>
            </a:r>
            <a:r>
              <a:rPr lang="en-US" sz="2000" dirty="0">
                <a:solidFill>
                  <a:schemeClr val="tx1"/>
                </a:solidFill>
              </a:rPr>
              <a:t>: models the non-linear coupled 6-DOF aircraft motion</a:t>
            </a:r>
          </a:p>
        </p:txBody>
      </p:sp>
    </p:spTree>
    <p:extLst>
      <p:ext uri="{BB962C8B-B14F-4D97-AF65-F5344CB8AC3E}">
        <p14:creationId xmlns:p14="http://schemas.microsoft.com/office/powerpoint/2010/main" val="101137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condition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CF8611-0AE8-F26A-5C34-725461B8E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048"/>
            <a:ext cx="10515600" cy="1457050"/>
          </a:xfrm>
        </p:spPr>
        <p:txBody>
          <a:bodyPr>
            <a:normAutofit/>
          </a:bodyPr>
          <a:lstStyle/>
          <a:p>
            <a:r>
              <a:rPr lang="en-US" dirty="0"/>
              <a:t>Assumption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level unaccelerated flight at 5000 ft.</a:t>
            </a:r>
          </a:p>
          <a:p>
            <a:endParaRPr lang="en-US" dirty="0"/>
          </a:p>
          <a:p>
            <a:r>
              <a:rPr lang="en-US" dirty="0"/>
              <a:t>The trim condition solves: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D0A271-CED7-72F6-6814-D3EA420A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30" y="2197100"/>
            <a:ext cx="3302000" cy="6350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1C388C6-AC4E-26A0-FF6E-5E90A7B73DEF}"/>
              </a:ext>
            </a:extLst>
          </p:cNvPr>
          <p:cNvGrpSpPr/>
          <p:nvPr/>
        </p:nvGrpSpPr>
        <p:grpSpPr>
          <a:xfrm>
            <a:off x="873815" y="3229166"/>
            <a:ext cx="4702866" cy="989197"/>
            <a:chOff x="873815" y="3229166"/>
            <a:chExt cx="4702866" cy="9891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0FDA35-168D-1CC6-F93B-7E5DEA8A1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815" y="3657116"/>
              <a:ext cx="4702866" cy="56124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268032-80F9-8B9D-7CE5-FCF7D08DB5A5}"/>
                </a:ext>
              </a:extLst>
            </p:cNvPr>
            <p:cNvSpPr txBox="1"/>
            <p:nvPr/>
          </p:nvSpPr>
          <p:spPr>
            <a:xfrm>
              <a:off x="2134831" y="3229166"/>
              <a:ext cx="2180834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2000" u="sng" dirty="0"/>
                <a:t>12 state variables</a:t>
              </a:r>
              <a:endParaRPr lang="en-US" sz="20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88ED8E-CE71-263F-1C23-F094C8CF8187}"/>
              </a:ext>
            </a:extLst>
          </p:cNvPr>
          <p:cNvGrpSpPr/>
          <p:nvPr/>
        </p:nvGrpSpPr>
        <p:grpSpPr>
          <a:xfrm>
            <a:off x="8105360" y="3229166"/>
            <a:ext cx="2686877" cy="895364"/>
            <a:chOff x="8105360" y="3229166"/>
            <a:chExt cx="2686877" cy="89536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AF1DC3A-6C2A-457F-52C2-880CDF4F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5360" y="3633273"/>
              <a:ext cx="2686877" cy="49125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EA5712-D05F-6C52-557C-535ACC1C78BA}"/>
                </a:ext>
              </a:extLst>
            </p:cNvPr>
            <p:cNvSpPr txBox="1"/>
            <p:nvPr/>
          </p:nvSpPr>
          <p:spPr>
            <a:xfrm>
              <a:off x="8358381" y="3229166"/>
              <a:ext cx="2180834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2000" u="sng" dirty="0"/>
                <a:t>4 control variables</a:t>
              </a:r>
              <a:endParaRPr lang="en-US" sz="2000" u="sng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D48DBC-300B-1116-6408-C2D01C5AAEB8}"/>
              </a:ext>
            </a:extLst>
          </p:cNvPr>
          <p:cNvCxnSpPr/>
          <p:nvPr/>
        </p:nvCxnSpPr>
        <p:spPr>
          <a:xfrm>
            <a:off x="6718853" y="3114261"/>
            <a:ext cx="0" cy="336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18379F-7094-2922-D1D8-9630247ADBE9}"/>
              </a:ext>
            </a:extLst>
          </p:cNvPr>
          <p:cNvGrpSpPr/>
          <p:nvPr/>
        </p:nvGrpSpPr>
        <p:grpSpPr>
          <a:xfrm>
            <a:off x="397293" y="5454478"/>
            <a:ext cx="5741504" cy="810104"/>
            <a:chOff x="397293" y="5165922"/>
            <a:chExt cx="5741504" cy="81010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CC98EC-9C68-E1C9-CF68-BE68F6F3D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293" y="5572957"/>
              <a:ext cx="5741504" cy="40306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F13A9A-1B96-FB0A-D03F-BF02FF2C385D}"/>
                </a:ext>
              </a:extLst>
            </p:cNvPr>
            <p:cNvSpPr txBox="1"/>
            <p:nvPr/>
          </p:nvSpPr>
          <p:spPr>
            <a:xfrm>
              <a:off x="1967949" y="5165922"/>
              <a:ext cx="2514597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2000" u="sng" dirty="0"/>
                <a:t>trimmed state values</a:t>
              </a:r>
              <a:endParaRPr lang="en-US" sz="2000" u="sng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42E2D0-4C48-D852-AF22-E16FEC5B7DB5}"/>
              </a:ext>
            </a:extLst>
          </p:cNvPr>
          <p:cNvGrpSpPr/>
          <p:nvPr/>
        </p:nvGrpSpPr>
        <p:grpSpPr>
          <a:xfrm>
            <a:off x="7298910" y="5507217"/>
            <a:ext cx="4299778" cy="851192"/>
            <a:chOff x="7298910" y="5176748"/>
            <a:chExt cx="4299778" cy="85119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80D8C5B-38BC-0FBE-3E06-9CDD6D4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98910" y="5530367"/>
              <a:ext cx="4299778" cy="49757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AFB5CD-735A-BFD9-BE62-CACC4CE77E9B}"/>
                </a:ext>
              </a:extLst>
            </p:cNvPr>
            <p:cNvSpPr txBox="1"/>
            <p:nvPr/>
          </p:nvSpPr>
          <p:spPr>
            <a:xfrm>
              <a:off x="8105360" y="5176748"/>
              <a:ext cx="2686867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7000"/>
                </a:lnSpc>
              </a:pPr>
              <a:r>
                <a:rPr lang="en-US" sz="2000" u="sng" dirty="0"/>
                <a:t>trimmed control values</a:t>
              </a:r>
              <a:endParaRPr lang="en-US" sz="2000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AFBE6EE-5932-2E43-4670-A0692CFC5190}"/>
              </a:ext>
            </a:extLst>
          </p:cNvPr>
          <p:cNvSpPr txBox="1"/>
          <p:nvPr/>
        </p:nvSpPr>
        <p:spPr>
          <a:xfrm>
            <a:off x="8657074" y="1592002"/>
            <a:ext cx="294161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1600" dirty="0">
                <a:solidFill>
                  <a:schemeClr val="tx1"/>
                </a:solidFill>
              </a:rPr>
              <a:t>I used the </a:t>
            </a:r>
            <a:r>
              <a:rPr lang="en-US" sz="1600" dirty="0" err="1">
                <a:solidFill>
                  <a:schemeClr val="tx1"/>
                </a:solidFill>
              </a:rPr>
              <a:t>Matlab</a:t>
            </a:r>
            <a:r>
              <a:rPr lang="en-US" sz="1600" dirty="0">
                <a:solidFill>
                  <a:schemeClr val="tx1"/>
                </a:solidFill>
              </a:rPr>
              <a:t> trim function to solve these equations</a:t>
            </a:r>
          </a:p>
        </p:txBody>
      </p:sp>
      <p:sp>
        <p:nvSpPr>
          <p:cNvPr id="37" name="Arrow: Bent 19">
            <a:extLst>
              <a:ext uri="{FF2B5EF4-FFF2-40B4-BE49-F238E27FC236}">
                <a16:creationId xmlns:a16="http://schemas.microsoft.com/office/drawing/2014/main" id="{7B5BBB75-53AA-8957-DE75-E1AAF0E09E70}"/>
              </a:ext>
            </a:extLst>
          </p:cNvPr>
          <p:cNvSpPr/>
          <p:nvPr/>
        </p:nvSpPr>
        <p:spPr>
          <a:xfrm rot="10800000">
            <a:off x="8988279" y="2259852"/>
            <a:ext cx="807285" cy="407037"/>
          </a:xfrm>
          <a:prstGeom prst="bentArrow">
            <a:avLst>
              <a:gd name="adj1" fmla="val 28138"/>
              <a:gd name="adj2" fmla="val 41711"/>
              <a:gd name="adj3" fmla="val 25000"/>
              <a:gd name="adj4" fmla="val 90265"/>
            </a:avLst>
          </a:prstGeom>
          <a:solidFill>
            <a:srgbClr val="004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Arrow: Right 45">
            <a:extLst>
              <a:ext uri="{FF2B5EF4-FFF2-40B4-BE49-F238E27FC236}">
                <a16:creationId xmlns:a16="http://schemas.microsoft.com/office/drawing/2014/main" id="{B71DD38D-0DFA-4605-C610-3C93C2CB21DF}"/>
              </a:ext>
            </a:extLst>
          </p:cNvPr>
          <p:cNvSpPr/>
          <p:nvPr/>
        </p:nvSpPr>
        <p:spPr>
          <a:xfrm rot="5400000">
            <a:off x="2800299" y="4638473"/>
            <a:ext cx="839655" cy="344829"/>
          </a:xfrm>
          <a:prstGeom prst="rightArrow">
            <a:avLst>
              <a:gd name="adj1" fmla="val 50000"/>
              <a:gd name="adj2" fmla="val 4023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45">
            <a:extLst>
              <a:ext uri="{FF2B5EF4-FFF2-40B4-BE49-F238E27FC236}">
                <a16:creationId xmlns:a16="http://schemas.microsoft.com/office/drawing/2014/main" id="{4A3E27AD-6E14-87A8-5672-294705002C69}"/>
              </a:ext>
            </a:extLst>
          </p:cNvPr>
          <p:cNvSpPr/>
          <p:nvPr/>
        </p:nvSpPr>
        <p:spPr>
          <a:xfrm rot="5400000">
            <a:off x="9025781" y="4636550"/>
            <a:ext cx="839655" cy="344829"/>
          </a:xfrm>
          <a:prstGeom prst="rightArrow">
            <a:avLst>
              <a:gd name="adj1" fmla="val 50000"/>
              <a:gd name="adj2" fmla="val 4023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62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Linearized equations: complete motions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CD521-8997-4800-0CAB-3D9A6DFA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61" y="3226777"/>
            <a:ext cx="3004930" cy="10775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3794EB-54CC-75C6-2832-837E66B2D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048"/>
            <a:ext cx="10515600" cy="2262048"/>
          </a:xfrm>
        </p:spPr>
        <p:txBody>
          <a:bodyPr>
            <a:normAutofit/>
          </a:bodyPr>
          <a:lstStyle/>
          <a:p>
            <a:r>
              <a:rPr lang="en-US" dirty="0"/>
              <a:t>Assumes a small deviation from the previously trimmed states: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Linearization is performed in </a:t>
            </a:r>
            <a:r>
              <a:rPr lang="en-US" dirty="0" err="1"/>
              <a:t>Matlab</a:t>
            </a:r>
            <a:r>
              <a:rPr lang="en-US" dirty="0"/>
              <a:t> to yield the following equations: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87D6F-E97B-5AAE-FA2E-D2220257B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150" y="1819633"/>
            <a:ext cx="2356955" cy="4650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D6C4E2-8470-DE50-59FB-1D51E67F8CBE}"/>
              </a:ext>
            </a:extLst>
          </p:cNvPr>
          <p:cNvGrpSpPr/>
          <p:nvPr/>
        </p:nvGrpSpPr>
        <p:grpSpPr>
          <a:xfrm>
            <a:off x="239409" y="4575175"/>
            <a:ext cx="11581338" cy="1917700"/>
            <a:chOff x="25801" y="4903460"/>
            <a:chExt cx="11581338" cy="19177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533FE8B-30A8-BC58-1162-F5DD1FBC9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01" y="5103066"/>
              <a:ext cx="5129295" cy="15995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F6D860-16F7-CD8C-1DD0-FAE0A72D8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6049" y="4903460"/>
              <a:ext cx="2654300" cy="1917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E30B61-901E-4D5C-E55C-DE569C358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22126" y="4903460"/>
              <a:ext cx="3098506" cy="19177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DD0E62A-F482-0A5F-63D3-D25A1E7A7653}"/>
                    </a:ext>
                  </a:extLst>
                </p:cNvPr>
                <p:cNvSpPr txBox="1"/>
                <p:nvPr/>
              </p:nvSpPr>
              <p:spPr>
                <a:xfrm>
                  <a:off x="11020632" y="5829052"/>
                  <a:ext cx="5865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16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DD0E62A-F482-0A5F-63D3-D25A1E7A76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0632" y="5829052"/>
                  <a:ext cx="58650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8511" r="-8511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9222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Linearized equations: longitudinal and lateral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3794EB-54CC-75C6-2832-837E66B2D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9047"/>
            <a:ext cx="6384235" cy="5296796"/>
          </a:xfrm>
        </p:spPr>
        <p:txBody>
          <a:bodyPr>
            <a:normAutofit/>
          </a:bodyPr>
          <a:lstStyle/>
          <a:p>
            <a:r>
              <a:rPr lang="en-US" dirty="0"/>
              <a:t>The 12 linear equations can be decomposed into two sets of equations:</a:t>
            </a:r>
          </a:p>
          <a:p>
            <a:pPr lvl="1"/>
            <a:r>
              <a:rPr lang="en-US" dirty="0"/>
              <a:t>6 longitudinal equations of motion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6 lateral equations of motion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We focus only on </a:t>
            </a:r>
            <a:r>
              <a:rPr lang="en-US" b="1" u="sng" dirty="0"/>
              <a:t>longitudinal equations </a:t>
            </a:r>
            <a:r>
              <a:rPr lang="en-US" dirty="0"/>
              <a:t>since they govern the aircraft pitch attitude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BB61D5-848D-EC01-83EB-7D8DFC430224}"/>
              </a:ext>
            </a:extLst>
          </p:cNvPr>
          <p:cNvGrpSpPr/>
          <p:nvPr/>
        </p:nvGrpSpPr>
        <p:grpSpPr>
          <a:xfrm>
            <a:off x="1749592" y="2524815"/>
            <a:ext cx="4051576" cy="1013792"/>
            <a:chOff x="3727450" y="2514601"/>
            <a:chExt cx="4051576" cy="10137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432CA15-826C-966A-9518-BFC6F321A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7272"/>
            <a:stretch/>
          </p:blipFill>
          <p:spPr>
            <a:xfrm>
              <a:off x="3727450" y="2514601"/>
              <a:ext cx="4011820" cy="5068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000386-8907-B3D9-76BF-201DAD71C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72"/>
            <a:stretch/>
          </p:blipFill>
          <p:spPr>
            <a:xfrm>
              <a:off x="3767206" y="3021497"/>
              <a:ext cx="4011820" cy="506896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BFC8BC-A779-1A27-925F-26B6E087B72E}"/>
              </a:ext>
            </a:extLst>
          </p:cNvPr>
          <p:cNvGrpSpPr/>
          <p:nvPr/>
        </p:nvGrpSpPr>
        <p:grpSpPr>
          <a:xfrm>
            <a:off x="1787219" y="4300688"/>
            <a:ext cx="3608734" cy="900583"/>
            <a:chOff x="3977308" y="3862761"/>
            <a:chExt cx="3608734" cy="90058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17E477-C973-33BD-BE0E-F6CC3FFFA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797"/>
            <a:stretch/>
          </p:blipFill>
          <p:spPr>
            <a:xfrm>
              <a:off x="3977308" y="3862761"/>
              <a:ext cx="3563179" cy="50689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15C1C9-B1D2-9231-5570-967DE8ABC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933"/>
            <a:stretch/>
          </p:blipFill>
          <p:spPr>
            <a:xfrm>
              <a:off x="4022863" y="4244014"/>
              <a:ext cx="3563179" cy="519330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674898A-87AB-BA5E-AAB9-BF0756E33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478" y="1139445"/>
            <a:ext cx="3224284" cy="256452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55BA38-A861-3003-DCF8-4382D8C32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478" y="3881902"/>
            <a:ext cx="3224284" cy="286207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4" name="Arrow: Right 45">
            <a:extLst>
              <a:ext uri="{FF2B5EF4-FFF2-40B4-BE49-F238E27FC236}">
                <a16:creationId xmlns:a16="http://schemas.microsoft.com/office/drawing/2014/main" id="{17F34A1A-A706-D273-67BE-0A953A2F8F94}"/>
              </a:ext>
            </a:extLst>
          </p:cNvPr>
          <p:cNvSpPr/>
          <p:nvPr/>
        </p:nvSpPr>
        <p:spPr>
          <a:xfrm rot="20750546">
            <a:off x="6143755" y="2516093"/>
            <a:ext cx="1769603" cy="610235"/>
          </a:xfrm>
          <a:prstGeom prst="rightArrow">
            <a:avLst>
              <a:gd name="adj1" fmla="val 50000"/>
              <a:gd name="adj2" fmla="val 4023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45">
            <a:extLst>
              <a:ext uri="{FF2B5EF4-FFF2-40B4-BE49-F238E27FC236}">
                <a16:creationId xmlns:a16="http://schemas.microsoft.com/office/drawing/2014/main" id="{51E7706C-2F41-F100-A774-1B5E4A598FDB}"/>
              </a:ext>
            </a:extLst>
          </p:cNvPr>
          <p:cNvSpPr/>
          <p:nvPr/>
        </p:nvSpPr>
        <p:spPr>
          <a:xfrm rot="784662">
            <a:off x="6142092" y="4670384"/>
            <a:ext cx="1769603" cy="610235"/>
          </a:xfrm>
          <a:prstGeom prst="rightArrow">
            <a:avLst>
              <a:gd name="adj1" fmla="val 50000"/>
              <a:gd name="adj2" fmla="val 40236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12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PID controller with static 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ECC87B-6C4F-6F7B-7BC1-5631FFBFE1F3}"/>
              </a:ext>
            </a:extLst>
          </p:cNvPr>
          <p:cNvGrpSpPr/>
          <p:nvPr/>
        </p:nvGrpSpPr>
        <p:grpSpPr>
          <a:xfrm>
            <a:off x="274479" y="1262802"/>
            <a:ext cx="11643041" cy="4491557"/>
            <a:chOff x="168462" y="1938277"/>
            <a:chExt cx="11643041" cy="449155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597C2AE-94F8-1A4F-020A-A6F6AF9FA076}"/>
                </a:ext>
              </a:extLst>
            </p:cNvPr>
            <p:cNvGrpSpPr/>
            <p:nvPr/>
          </p:nvGrpSpPr>
          <p:grpSpPr>
            <a:xfrm>
              <a:off x="168462" y="2088502"/>
              <a:ext cx="11643041" cy="4341332"/>
              <a:chOff x="155210" y="1258334"/>
              <a:chExt cx="11643041" cy="434133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19B757F-BA74-2BE2-1AF9-D36765CCD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210" y="1258334"/>
                <a:ext cx="11643041" cy="4341332"/>
              </a:xfrm>
              <a:prstGeom prst="rect">
                <a:avLst/>
              </a:prstGeom>
            </p:spPr>
          </p:pic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25BA3B04-1107-235E-9669-9B68F00BCF41}"/>
                  </a:ext>
                </a:extLst>
              </p:cNvPr>
              <p:cNvSpPr/>
              <p:nvPr/>
            </p:nvSpPr>
            <p:spPr>
              <a:xfrm>
                <a:off x="5035826" y="2915478"/>
                <a:ext cx="3538184" cy="1643270"/>
              </a:xfrm>
              <a:custGeom>
                <a:avLst/>
                <a:gdLst>
                  <a:gd name="connsiteX0" fmla="*/ 0 w 3538184"/>
                  <a:gd name="connsiteY0" fmla="*/ 0 h 1643270"/>
                  <a:gd name="connsiteX1" fmla="*/ 0 w 3538184"/>
                  <a:gd name="connsiteY1" fmla="*/ 0 h 1643270"/>
                  <a:gd name="connsiteX2" fmla="*/ 13252 w 3538184"/>
                  <a:gd name="connsiteY2" fmla="*/ 596348 h 1643270"/>
                  <a:gd name="connsiteX3" fmla="*/ 26504 w 3538184"/>
                  <a:gd name="connsiteY3" fmla="*/ 728870 h 1643270"/>
                  <a:gd name="connsiteX4" fmla="*/ 212035 w 3538184"/>
                  <a:gd name="connsiteY4" fmla="*/ 742122 h 1643270"/>
                  <a:gd name="connsiteX5" fmla="*/ 318052 w 3538184"/>
                  <a:gd name="connsiteY5" fmla="*/ 755374 h 1643270"/>
                  <a:gd name="connsiteX6" fmla="*/ 715617 w 3538184"/>
                  <a:gd name="connsiteY6" fmla="*/ 768626 h 1643270"/>
                  <a:gd name="connsiteX7" fmla="*/ 927652 w 3538184"/>
                  <a:gd name="connsiteY7" fmla="*/ 781879 h 1643270"/>
                  <a:gd name="connsiteX8" fmla="*/ 940904 w 3538184"/>
                  <a:gd name="connsiteY8" fmla="*/ 874644 h 1643270"/>
                  <a:gd name="connsiteX9" fmla="*/ 967409 w 3538184"/>
                  <a:gd name="connsiteY9" fmla="*/ 1152939 h 1643270"/>
                  <a:gd name="connsiteX10" fmla="*/ 993913 w 3538184"/>
                  <a:gd name="connsiteY10" fmla="*/ 1378226 h 1643270"/>
                  <a:gd name="connsiteX11" fmla="*/ 1020417 w 3538184"/>
                  <a:gd name="connsiteY11" fmla="*/ 1404731 h 1643270"/>
                  <a:gd name="connsiteX12" fmla="*/ 1590261 w 3538184"/>
                  <a:gd name="connsiteY12" fmla="*/ 1417983 h 1643270"/>
                  <a:gd name="connsiteX13" fmla="*/ 1630017 w 3538184"/>
                  <a:gd name="connsiteY13" fmla="*/ 1537252 h 1643270"/>
                  <a:gd name="connsiteX14" fmla="*/ 1643270 w 3538184"/>
                  <a:gd name="connsiteY14" fmla="*/ 1577009 h 1643270"/>
                  <a:gd name="connsiteX15" fmla="*/ 1656522 w 3538184"/>
                  <a:gd name="connsiteY15" fmla="*/ 1616765 h 1643270"/>
                  <a:gd name="connsiteX16" fmla="*/ 1683026 w 3538184"/>
                  <a:gd name="connsiteY16" fmla="*/ 1643270 h 1643270"/>
                  <a:gd name="connsiteX17" fmla="*/ 2637183 w 3538184"/>
                  <a:gd name="connsiteY17" fmla="*/ 1603513 h 1643270"/>
                  <a:gd name="connsiteX18" fmla="*/ 2623931 w 3538184"/>
                  <a:gd name="connsiteY18" fmla="*/ 1364974 h 1643270"/>
                  <a:gd name="connsiteX19" fmla="*/ 2597426 w 3538184"/>
                  <a:gd name="connsiteY19" fmla="*/ 1192696 h 1643270"/>
                  <a:gd name="connsiteX20" fmla="*/ 2570922 w 3538184"/>
                  <a:gd name="connsiteY20" fmla="*/ 993913 h 1643270"/>
                  <a:gd name="connsiteX21" fmla="*/ 2584174 w 3538184"/>
                  <a:gd name="connsiteY21" fmla="*/ 821635 h 1643270"/>
                  <a:gd name="connsiteX22" fmla="*/ 2623931 w 3538184"/>
                  <a:gd name="connsiteY22" fmla="*/ 808383 h 1643270"/>
                  <a:gd name="connsiteX23" fmla="*/ 2849217 w 3538184"/>
                  <a:gd name="connsiteY23" fmla="*/ 795131 h 1643270"/>
                  <a:gd name="connsiteX24" fmla="*/ 3034748 w 3538184"/>
                  <a:gd name="connsiteY24" fmla="*/ 781879 h 1643270"/>
                  <a:gd name="connsiteX25" fmla="*/ 3101009 w 3538184"/>
                  <a:gd name="connsiteY25" fmla="*/ 768626 h 1643270"/>
                  <a:gd name="connsiteX26" fmla="*/ 3525078 w 3538184"/>
                  <a:gd name="connsiteY26" fmla="*/ 755374 h 1643270"/>
                  <a:gd name="connsiteX27" fmla="*/ 3511826 w 3538184"/>
                  <a:gd name="connsiteY27" fmla="*/ 649357 h 1643270"/>
                  <a:gd name="connsiteX28" fmla="*/ 3511826 w 3538184"/>
                  <a:gd name="connsiteY28" fmla="*/ 66261 h 1643270"/>
                  <a:gd name="connsiteX29" fmla="*/ 3419061 w 3538184"/>
                  <a:gd name="connsiteY29" fmla="*/ 79513 h 1643270"/>
                  <a:gd name="connsiteX30" fmla="*/ 2080591 w 3538184"/>
                  <a:gd name="connsiteY30" fmla="*/ 66261 h 1643270"/>
                  <a:gd name="connsiteX31" fmla="*/ 2014331 w 3538184"/>
                  <a:gd name="connsiteY31" fmla="*/ 53009 h 1643270"/>
                  <a:gd name="connsiteX32" fmla="*/ 1736035 w 3538184"/>
                  <a:gd name="connsiteY32" fmla="*/ 39757 h 1643270"/>
                  <a:gd name="connsiteX33" fmla="*/ 781878 w 3538184"/>
                  <a:gd name="connsiteY33" fmla="*/ 53009 h 1643270"/>
                  <a:gd name="connsiteX34" fmla="*/ 463826 w 3538184"/>
                  <a:gd name="connsiteY34" fmla="*/ 79513 h 1643270"/>
                  <a:gd name="connsiteX35" fmla="*/ 145774 w 3538184"/>
                  <a:gd name="connsiteY35" fmla="*/ 66261 h 1643270"/>
                  <a:gd name="connsiteX36" fmla="*/ 66261 w 3538184"/>
                  <a:gd name="connsiteY36" fmla="*/ 53009 h 1643270"/>
                  <a:gd name="connsiteX37" fmla="*/ 0 w 3538184"/>
                  <a:gd name="connsiteY37" fmla="*/ 0 h 164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538184" h="1643270">
                    <a:moveTo>
                      <a:pt x="0" y="0"/>
                    </a:moveTo>
                    <a:lnTo>
                      <a:pt x="0" y="0"/>
                    </a:lnTo>
                    <a:cubicBezTo>
                      <a:pt x="4417" y="198783"/>
                      <a:pt x="6027" y="397648"/>
                      <a:pt x="13252" y="596348"/>
                    </a:cubicBezTo>
                    <a:cubicBezTo>
                      <a:pt x="14865" y="640713"/>
                      <a:pt x="-9296" y="702617"/>
                      <a:pt x="26504" y="728870"/>
                    </a:cubicBezTo>
                    <a:cubicBezTo>
                      <a:pt x="76502" y="765535"/>
                      <a:pt x="150288" y="736509"/>
                      <a:pt x="212035" y="742122"/>
                    </a:cubicBezTo>
                    <a:cubicBezTo>
                      <a:pt x="247503" y="745346"/>
                      <a:pt x="282487" y="753502"/>
                      <a:pt x="318052" y="755374"/>
                    </a:cubicBezTo>
                    <a:cubicBezTo>
                      <a:pt x="450464" y="762343"/>
                      <a:pt x="583147" y="762866"/>
                      <a:pt x="715617" y="768626"/>
                    </a:cubicBezTo>
                    <a:cubicBezTo>
                      <a:pt x="786366" y="771702"/>
                      <a:pt x="856974" y="777461"/>
                      <a:pt x="927652" y="781879"/>
                    </a:cubicBezTo>
                    <a:cubicBezTo>
                      <a:pt x="932069" y="812801"/>
                      <a:pt x="937576" y="843586"/>
                      <a:pt x="940904" y="874644"/>
                    </a:cubicBezTo>
                    <a:cubicBezTo>
                      <a:pt x="950831" y="967298"/>
                      <a:pt x="958433" y="1060188"/>
                      <a:pt x="967409" y="1152939"/>
                    </a:cubicBezTo>
                    <a:cubicBezTo>
                      <a:pt x="967885" y="1157857"/>
                      <a:pt x="985559" y="1353163"/>
                      <a:pt x="993913" y="1378226"/>
                    </a:cubicBezTo>
                    <a:cubicBezTo>
                      <a:pt x="997864" y="1390079"/>
                      <a:pt x="1007950" y="1403900"/>
                      <a:pt x="1020417" y="1404731"/>
                    </a:cubicBezTo>
                    <a:cubicBezTo>
                      <a:pt x="1209996" y="1417370"/>
                      <a:pt x="1400313" y="1413566"/>
                      <a:pt x="1590261" y="1417983"/>
                    </a:cubicBezTo>
                    <a:lnTo>
                      <a:pt x="1630017" y="1537252"/>
                    </a:lnTo>
                    <a:lnTo>
                      <a:pt x="1643270" y="1577009"/>
                    </a:lnTo>
                    <a:cubicBezTo>
                      <a:pt x="1647687" y="1590261"/>
                      <a:pt x="1646645" y="1606887"/>
                      <a:pt x="1656522" y="1616765"/>
                    </a:cubicBezTo>
                    <a:lnTo>
                      <a:pt x="1683026" y="1643270"/>
                    </a:lnTo>
                    <a:cubicBezTo>
                      <a:pt x="2122228" y="1580525"/>
                      <a:pt x="1806095" y="1617842"/>
                      <a:pt x="2637183" y="1603513"/>
                    </a:cubicBezTo>
                    <a:cubicBezTo>
                      <a:pt x="2632766" y="1524000"/>
                      <a:pt x="2630039" y="1444375"/>
                      <a:pt x="2623931" y="1364974"/>
                    </a:cubicBezTo>
                    <a:cubicBezTo>
                      <a:pt x="2614776" y="1245963"/>
                      <a:pt x="2613303" y="1287962"/>
                      <a:pt x="2597426" y="1192696"/>
                    </a:cubicBezTo>
                    <a:cubicBezTo>
                      <a:pt x="2588281" y="1137828"/>
                      <a:pt x="2577622" y="1047518"/>
                      <a:pt x="2570922" y="993913"/>
                    </a:cubicBezTo>
                    <a:cubicBezTo>
                      <a:pt x="2575339" y="936487"/>
                      <a:pt x="2568351" y="877015"/>
                      <a:pt x="2584174" y="821635"/>
                    </a:cubicBezTo>
                    <a:cubicBezTo>
                      <a:pt x="2588012" y="808203"/>
                      <a:pt x="2610031" y="809773"/>
                      <a:pt x="2623931" y="808383"/>
                    </a:cubicBezTo>
                    <a:cubicBezTo>
                      <a:pt x="2698783" y="800898"/>
                      <a:pt x="2774148" y="799974"/>
                      <a:pt x="2849217" y="795131"/>
                    </a:cubicBezTo>
                    <a:lnTo>
                      <a:pt x="3034748" y="781879"/>
                    </a:lnTo>
                    <a:cubicBezTo>
                      <a:pt x="3056835" y="777461"/>
                      <a:pt x="3078517" y="769842"/>
                      <a:pt x="3101009" y="768626"/>
                    </a:cubicBezTo>
                    <a:cubicBezTo>
                      <a:pt x="3242228" y="760992"/>
                      <a:pt x="3389261" y="794805"/>
                      <a:pt x="3525078" y="755374"/>
                    </a:cubicBezTo>
                    <a:cubicBezTo>
                      <a:pt x="3559280" y="745444"/>
                      <a:pt x="3516243" y="684696"/>
                      <a:pt x="3511826" y="649357"/>
                    </a:cubicBezTo>
                    <a:cubicBezTo>
                      <a:pt x="3514741" y="582304"/>
                      <a:pt x="3543039" y="144293"/>
                      <a:pt x="3511826" y="66261"/>
                    </a:cubicBezTo>
                    <a:cubicBezTo>
                      <a:pt x="3500225" y="37259"/>
                      <a:pt x="3449983" y="75096"/>
                      <a:pt x="3419061" y="79513"/>
                    </a:cubicBezTo>
                    <a:lnTo>
                      <a:pt x="2080591" y="66261"/>
                    </a:lnTo>
                    <a:cubicBezTo>
                      <a:pt x="2058071" y="65836"/>
                      <a:pt x="2036789" y="54736"/>
                      <a:pt x="2014331" y="53009"/>
                    </a:cubicBezTo>
                    <a:cubicBezTo>
                      <a:pt x="1921734" y="45886"/>
                      <a:pt x="1828800" y="44174"/>
                      <a:pt x="1736035" y="39757"/>
                    </a:cubicBezTo>
                    <a:lnTo>
                      <a:pt x="781878" y="53009"/>
                    </a:lnTo>
                    <a:cubicBezTo>
                      <a:pt x="736021" y="54088"/>
                      <a:pt x="518651" y="74529"/>
                      <a:pt x="463826" y="79513"/>
                    </a:cubicBezTo>
                    <a:cubicBezTo>
                      <a:pt x="357809" y="75096"/>
                      <a:pt x="251648" y="73319"/>
                      <a:pt x="145774" y="66261"/>
                    </a:cubicBezTo>
                    <a:cubicBezTo>
                      <a:pt x="118964" y="64474"/>
                      <a:pt x="92698" y="57816"/>
                      <a:pt x="66261" y="53009"/>
                    </a:cubicBezTo>
                    <a:cubicBezTo>
                      <a:pt x="-11391" y="38891"/>
                      <a:pt x="11043" y="8835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EF2FB3-9CA6-6B0E-C265-C291F705500F}"/>
                  </a:ext>
                </a:extLst>
              </p:cNvPr>
              <p:cNvSpPr/>
              <p:nvPr/>
            </p:nvSpPr>
            <p:spPr>
              <a:xfrm>
                <a:off x="1656522" y="2544417"/>
                <a:ext cx="2345635" cy="20143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DAD817-625E-2DF2-1969-DD6314BC2BEF}"/>
                </a:ext>
              </a:extLst>
            </p:cNvPr>
            <p:cNvSpPr/>
            <p:nvPr/>
          </p:nvSpPr>
          <p:spPr>
            <a:xfrm>
              <a:off x="1663148" y="1938277"/>
              <a:ext cx="234563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Standard parallel PID with time filter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8EBC91-89F5-B0DF-430A-DFAFEC793D3A}"/>
                </a:ext>
              </a:extLst>
            </p:cNvPr>
            <p:cNvSpPr/>
            <p:nvPr/>
          </p:nvSpPr>
          <p:spPr>
            <a:xfrm>
              <a:off x="5564507" y="2549084"/>
              <a:ext cx="23456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 plant</a:t>
              </a:r>
            </a:p>
          </p:txBody>
        </p:sp>
        <p:sp>
          <p:nvSpPr>
            <p:cNvPr id="20" name="Arrow: Right 45">
              <a:extLst>
                <a:ext uri="{FF2B5EF4-FFF2-40B4-BE49-F238E27FC236}">
                  <a16:creationId xmlns:a16="http://schemas.microsoft.com/office/drawing/2014/main" id="{4FE04F64-98A8-FC98-0840-1544962F1F35}"/>
                </a:ext>
              </a:extLst>
            </p:cNvPr>
            <p:cNvSpPr/>
            <p:nvPr/>
          </p:nvSpPr>
          <p:spPr>
            <a:xfrm rot="16200000">
              <a:off x="2512802" y="2668918"/>
              <a:ext cx="646331" cy="498996"/>
            </a:xfrm>
            <a:prstGeom prst="rightArrow">
              <a:avLst>
                <a:gd name="adj1" fmla="val 50000"/>
                <a:gd name="adj2" fmla="val 40236"/>
              </a:avLst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Right 45">
              <a:extLst>
                <a:ext uri="{FF2B5EF4-FFF2-40B4-BE49-F238E27FC236}">
                  <a16:creationId xmlns:a16="http://schemas.microsoft.com/office/drawing/2014/main" id="{36ACB634-E8A5-AC05-5091-09C5C6E246F5}"/>
                </a:ext>
              </a:extLst>
            </p:cNvPr>
            <p:cNvSpPr/>
            <p:nvPr/>
          </p:nvSpPr>
          <p:spPr>
            <a:xfrm rot="16200000">
              <a:off x="6436972" y="3125087"/>
              <a:ext cx="646331" cy="498996"/>
            </a:xfrm>
            <a:prstGeom prst="rightArrow">
              <a:avLst>
                <a:gd name="adj1" fmla="val 50000"/>
                <a:gd name="adj2" fmla="val 40236"/>
              </a:avLst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E3EEC05-1CD7-8E67-C605-147B4F6E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67" y="5754359"/>
            <a:ext cx="4335631" cy="85083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03FDCB9-B562-56F8-948B-7447F749C82C}"/>
              </a:ext>
            </a:extLst>
          </p:cNvPr>
          <p:cNvGrpSpPr/>
          <p:nvPr/>
        </p:nvGrpSpPr>
        <p:grpSpPr>
          <a:xfrm>
            <a:off x="6550248" y="5609736"/>
            <a:ext cx="4051576" cy="1013792"/>
            <a:chOff x="3727450" y="2514601"/>
            <a:chExt cx="4051576" cy="101379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B1145A-6879-4DD8-3A46-D3FA9717D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7272"/>
            <a:stretch/>
          </p:blipFill>
          <p:spPr>
            <a:xfrm>
              <a:off x="3727450" y="2514601"/>
              <a:ext cx="4011820" cy="50689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8C7AEB5-8E6D-CF46-41E0-F34CFF734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7272"/>
            <a:stretch/>
          </p:blipFill>
          <p:spPr>
            <a:xfrm>
              <a:off x="3767206" y="3021497"/>
              <a:ext cx="4011820" cy="506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7467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3882"/>
            <a:ext cx="10515600" cy="610235"/>
          </a:xfrm>
        </p:spPr>
        <p:txBody>
          <a:bodyPr/>
          <a:lstStyle/>
          <a:p>
            <a:pPr algn="ctr"/>
            <a:r>
              <a:rPr lang="en-US" dirty="0"/>
              <a:t>Results and 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0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linear model: elevator doublet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Picture 10" descr="A group of graphs showing the same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0568631C-3A73-3030-D0CB-FEAEA416E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4" r="7274"/>
          <a:stretch/>
        </p:blipFill>
        <p:spPr>
          <a:xfrm>
            <a:off x="1431235" y="961390"/>
            <a:ext cx="9107296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7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Open-loop and closed-loop responses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66DAF3-7416-AB68-7BA8-215DF57C14D3}"/>
              </a:ext>
            </a:extLst>
          </p:cNvPr>
          <p:cNvGrpSpPr/>
          <p:nvPr/>
        </p:nvGrpSpPr>
        <p:grpSpPr>
          <a:xfrm>
            <a:off x="977900" y="2113418"/>
            <a:ext cx="10236200" cy="3657600"/>
            <a:chOff x="1219200" y="2146667"/>
            <a:chExt cx="10236200" cy="3657600"/>
          </a:xfrm>
        </p:grpSpPr>
        <p:pic>
          <p:nvPicPr>
            <p:cNvPr id="5" name="Picture 4" descr="A graph showing a number of steps&#10;&#10;Description automatically generated">
              <a:extLst>
                <a:ext uri="{FF2B5EF4-FFF2-40B4-BE49-F238E27FC236}">
                  <a16:creationId xmlns:a16="http://schemas.microsoft.com/office/drawing/2014/main" id="{2F9BF32C-67DA-B509-FEF4-7A46474AB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146667"/>
              <a:ext cx="4876800" cy="3657600"/>
            </a:xfrm>
            <a:prstGeom prst="rect">
              <a:avLst/>
            </a:prstGeom>
          </p:spPr>
        </p:pic>
        <p:pic>
          <p:nvPicPr>
            <p:cNvPr id="7" name="Picture 6" descr="A graph showing a closed loop step response&#10;&#10;Description automatically generated">
              <a:extLst>
                <a:ext uri="{FF2B5EF4-FFF2-40B4-BE49-F238E27FC236}">
                  <a16:creationId xmlns:a16="http://schemas.microsoft.com/office/drawing/2014/main" id="{38C17061-6A2C-864E-C5DD-A38E8FD9D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8600" y="2146667"/>
              <a:ext cx="4876800" cy="36576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6DA44E-EAB5-A134-FAF7-918B17858499}"/>
              </a:ext>
            </a:extLst>
          </p:cNvPr>
          <p:cNvSpPr txBox="1"/>
          <p:nvPr/>
        </p:nvSpPr>
        <p:spPr>
          <a:xfrm>
            <a:off x="2247636" y="5953581"/>
            <a:ext cx="76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CE9310"/>
                </a:solidFill>
              </a:rPr>
              <a:t>The open loop is marginally stable and has a large steady-state error. The closed loop with unity feedback makes the system unstable.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8F5B3DB-D372-2D93-AF2A-D0F1B3080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733"/>
            <a:ext cx="10174358" cy="7776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The open-loop and closed-loop (with unity feedback) systems are checked</a:t>
            </a:r>
          </a:p>
          <a:p>
            <a:pPr marL="0" indent="0" algn="ctr">
              <a:buNone/>
            </a:pPr>
            <a:r>
              <a:rPr lang="en-US" sz="2000" dirty="0"/>
              <a:t>against a step response of 0.2 rad (≈ 11.46 deg).</a:t>
            </a:r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477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Time-domain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E19B1C-62F0-8181-B7D2-6A494049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84" y="4816007"/>
            <a:ext cx="7772400" cy="1815023"/>
          </a:xfrm>
          <a:prstGeom prst="rect">
            <a:avLst/>
          </a:prstGeom>
        </p:spPr>
      </p:pic>
      <p:pic>
        <p:nvPicPr>
          <p:cNvPr id="11" name="Picture 10" descr="A graph of a number of pid&#10;&#10;Description automatically generated">
            <a:extLst>
              <a:ext uri="{FF2B5EF4-FFF2-40B4-BE49-F238E27FC236}">
                <a16:creationId xmlns:a16="http://schemas.microsoft.com/office/drawing/2014/main" id="{9A91A00A-6EAE-9094-F794-C5833CA467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"/>
          <a:stretch/>
        </p:blipFill>
        <p:spPr>
          <a:xfrm>
            <a:off x="6427305" y="975360"/>
            <a:ext cx="5201479" cy="3696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23A491-758B-5F5A-E86C-2B1117B02650}"/>
              </a:ext>
            </a:extLst>
          </p:cNvPr>
          <p:cNvSpPr txBox="1"/>
          <p:nvPr/>
        </p:nvSpPr>
        <p:spPr>
          <a:xfrm>
            <a:off x="838200" y="1361625"/>
            <a:ext cx="4988989" cy="205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i="1" dirty="0">
                <a:solidFill>
                  <a:srgbClr val="004B8E"/>
                </a:solidFill>
              </a:rPr>
              <a:t>Controller design specification</a:t>
            </a:r>
          </a:p>
          <a:p>
            <a:pPr>
              <a:lnSpc>
                <a:spcPct val="107000"/>
              </a:lnSpc>
            </a:pPr>
            <a:r>
              <a:rPr lang="en-US" sz="2000" dirty="0"/>
              <a:t>Under a 0.2-radian step input, it should have: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Rise time &lt; 2 seconds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Settling time &lt; 10 seconds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Overshoot &lt; 10%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Steady-state error &lt; 2%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8F610-2FFE-3714-8B73-A60EC6B411EC}"/>
              </a:ext>
            </a:extLst>
          </p:cNvPr>
          <p:cNvSpPr txBox="1"/>
          <p:nvPr/>
        </p:nvSpPr>
        <p:spPr>
          <a:xfrm>
            <a:off x="-112295" y="3607804"/>
            <a:ext cx="6889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CE9310"/>
                </a:solidFill>
              </a:rPr>
              <a:t>PID_1: fastest rise/settling time, but largest overshoot</a:t>
            </a:r>
          </a:p>
          <a:p>
            <a:pPr algn="ctr"/>
            <a:r>
              <a:rPr lang="en-US" sz="2000" b="1" i="1" dirty="0">
                <a:solidFill>
                  <a:srgbClr val="CE9310"/>
                </a:solidFill>
              </a:rPr>
              <a:t>PID_5: slowest rise/settling time, but smallest overshoot</a:t>
            </a:r>
          </a:p>
          <a:p>
            <a:pPr algn="ctr"/>
            <a:r>
              <a:rPr lang="en-US" sz="2000" b="1" i="1" dirty="0">
                <a:solidFill>
                  <a:srgbClr val="CE9310"/>
                </a:solidFill>
              </a:rPr>
              <a:t>PID_4: the compromise which satisfies all the specifications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55BF7B-3518-5293-DF68-E8C402AFAB42}"/>
              </a:ext>
            </a:extLst>
          </p:cNvPr>
          <p:cNvSpPr/>
          <p:nvPr/>
        </p:nvSpPr>
        <p:spPr>
          <a:xfrm>
            <a:off x="198785" y="4985501"/>
            <a:ext cx="35118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 need to compare the requested control input!</a:t>
            </a:r>
          </a:p>
          <a:p>
            <a:pPr algn="ctr"/>
            <a:endParaRPr lang="en-US" sz="16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PID_5 initially seems to request a very high control input due to the presence of a derivative term.</a:t>
            </a:r>
          </a:p>
        </p:txBody>
      </p:sp>
    </p:spTree>
    <p:extLst>
      <p:ext uri="{BB962C8B-B14F-4D97-AF65-F5344CB8AC3E}">
        <p14:creationId xmlns:p14="http://schemas.microsoft.com/office/powerpoint/2010/main" val="121098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responses under different PID gains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A group of graphs showing different positions&#10;&#10;Description automatically generated with medium confidence">
            <a:extLst>
              <a:ext uri="{FF2B5EF4-FFF2-40B4-BE49-F238E27FC236}">
                <a16:creationId xmlns:a16="http://schemas.microsoft.com/office/drawing/2014/main" id="{EAADB483-41A6-46BE-7E46-3BFBB415FB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r="8226"/>
          <a:stretch/>
        </p:blipFill>
        <p:spPr>
          <a:xfrm>
            <a:off x="1524000" y="873471"/>
            <a:ext cx="9144000" cy="59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2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3882"/>
            <a:ext cx="10515600" cy="610235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45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Flightgear</a:t>
            </a:r>
            <a:r>
              <a:rPr lang="en-US" dirty="0"/>
              <a:t>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F18922-6847-7650-36E1-84B61B6F899E}"/>
              </a:ext>
            </a:extLst>
          </p:cNvPr>
          <p:cNvGrpSpPr>
            <a:grpSpLocks noChangeAspect="1"/>
          </p:cNvGrpSpPr>
          <p:nvPr/>
        </p:nvGrpSpPr>
        <p:grpSpPr>
          <a:xfrm>
            <a:off x="380962" y="5838825"/>
            <a:ext cx="6054955" cy="640080"/>
            <a:chOff x="993914" y="2252870"/>
            <a:chExt cx="7772400" cy="8216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B6C176-C14D-DB34-74D4-6B8FB5D91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774" b="52750"/>
            <a:stretch/>
          </p:blipFill>
          <p:spPr>
            <a:xfrm>
              <a:off x="993914" y="2252870"/>
              <a:ext cx="7772400" cy="5168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6CABDC-2639-2EEE-6415-A1B628331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007" b="1200"/>
            <a:stretch/>
          </p:blipFill>
          <p:spPr>
            <a:xfrm>
              <a:off x="993914" y="2769704"/>
              <a:ext cx="7772400" cy="3048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30474EC-4EAA-7B9C-6FEF-489DC535B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08" y="1481123"/>
            <a:ext cx="5171661" cy="3851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CD357B-1A3E-9321-D80E-67D6317E1E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1" r="13896" b="-331"/>
          <a:stretch/>
        </p:blipFill>
        <p:spPr>
          <a:xfrm>
            <a:off x="7278756" y="365125"/>
            <a:ext cx="4075044" cy="3188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6C1973-29BF-03BF-A6E7-53F7058811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r="14279"/>
          <a:stretch/>
        </p:blipFill>
        <p:spPr>
          <a:xfrm>
            <a:off x="7274117" y="3652774"/>
            <a:ext cx="4079683" cy="31912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5A0CC8-01A9-3042-41FF-CC179C14A5D6}"/>
              </a:ext>
            </a:extLst>
          </p:cNvPr>
          <p:cNvSpPr/>
          <p:nvPr/>
        </p:nvSpPr>
        <p:spPr>
          <a:xfrm>
            <a:off x="8141140" y="535744"/>
            <a:ext cx="2345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PID_1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DBB2A-E800-9D1A-FDB6-9A58FADF23D1}"/>
              </a:ext>
            </a:extLst>
          </p:cNvPr>
          <p:cNvSpPr/>
          <p:nvPr/>
        </p:nvSpPr>
        <p:spPr>
          <a:xfrm>
            <a:off x="8141140" y="3922443"/>
            <a:ext cx="2345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PID_5</a:t>
            </a:r>
          </a:p>
        </p:txBody>
      </p:sp>
    </p:spTree>
    <p:extLst>
      <p:ext uri="{BB962C8B-B14F-4D97-AF65-F5344CB8AC3E}">
        <p14:creationId xmlns:p14="http://schemas.microsoft.com/office/powerpoint/2010/main" val="4170347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locus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3DBD3E-4776-7AB5-E058-3EA32AFA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38" y="2377715"/>
            <a:ext cx="9335820" cy="4296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0FA7A0-2F9A-AA9C-CB1C-A8AE30AABD46}"/>
              </a:ext>
            </a:extLst>
          </p:cNvPr>
          <p:cNvSpPr txBox="1"/>
          <p:nvPr/>
        </p:nvSpPr>
        <p:spPr>
          <a:xfrm>
            <a:off x="811696" y="1170615"/>
            <a:ext cx="10147852" cy="106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/>
              <a:t>Under a 0.2-radian step input, it should have: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i</a:t>
            </a:r>
            <a:r>
              <a:rPr lang="en-US" sz="2000" dirty="0">
                <a:solidFill>
                  <a:schemeClr val="tx1"/>
                </a:solidFill>
              </a:rPr>
              <a:t>ntroduction </a:t>
            </a:r>
            <a:r>
              <a:rPr lang="en-US" sz="2000" dirty="0"/>
              <a:t>of a PID </a:t>
            </a:r>
            <a:r>
              <a:rPr lang="en-US" sz="2000" dirty="0">
                <a:solidFill>
                  <a:schemeClr val="tx1"/>
                </a:solidFill>
              </a:rPr>
              <a:t>controller is </a:t>
            </a:r>
            <a:r>
              <a:rPr lang="en-US" sz="2000" dirty="0"/>
              <a:t>equivalent to </a:t>
            </a:r>
            <a:r>
              <a:rPr lang="en-US" sz="2000" dirty="0">
                <a:solidFill>
                  <a:schemeClr val="tx1"/>
                </a:solidFill>
              </a:rPr>
              <a:t>placing two real poles and two real zeros</a:t>
            </a:r>
          </a:p>
          <a:p>
            <a:pPr marL="34290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 the poles of the closed-loop system have negative real-parts </a:t>
            </a:r>
            <a:r>
              <a:rPr lang="en-US" sz="2000" dirty="0">
                <a:sym typeface="Wingdings" pitchFamily="2" charset="2"/>
              </a:rPr>
              <a:t> stable system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7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3882"/>
            <a:ext cx="10515600" cy="610235"/>
          </a:xfrm>
        </p:spPr>
        <p:txBody>
          <a:bodyPr/>
          <a:lstStyle/>
          <a:p>
            <a:pPr algn="ctr"/>
            <a:r>
              <a:rPr lang="en-US" dirty="0"/>
              <a:t>Work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4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8347D-C47E-4EAB-81D8-76345DA3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082A34-E50F-3641-510F-49B50526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88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Adaptively-tuned PID via Reinforcement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F2A78-8FB6-AA07-A429-980A180CE95E}"/>
              </a:ext>
            </a:extLst>
          </p:cNvPr>
          <p:cNvSpPr/>
          <p:nvPr/>
        </p:nvSpPr>
        <p:spPr>
          <a:xfrm>
            <a:off x="162320" y="1164461"/>
            <a:ext cx="11867357" cy="1500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university’s </a:t>
            </a:r>
            <a:r>
              <a:rPr lang="en-US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license does not have the RL toolbox license: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must be done in Python, and </a:t>
            </a:r>
            <a:r>
              <a:rPr lang="en-US" i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takes longer time than expected.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training in python, the trained policy will be utilized in Simulink as follows.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3FDD18EA-D863-58A1-B4BD-5074575ED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0" y="2854164"/>
            <a:ext cx="11953487" cy="332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00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8347D-C47E-4EAB-81D8-76345DA3F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082A34-E50F-3641-510F-49B50526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610235"/>
          </a:xfrm>
        </p:spPr>
        <p:txBody>
          <a:bodyPr>
            <a:normAutofit/>
          </a:bodyPr>
          <a:lstStyle/>
          <a:p>
            <a:r>
              <a:rPr lang="en-US" dirty="0"/>
              <a:t>Implementing DDPG algorithm in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2E3BE-3BD3-EDAA-10B1-C3C62EE4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394417"/>
            <a:ext cx="5994400" cy="4040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789F4-CAD2-38A2-A736-41553D1DE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0" y="2336575"/>
            <a:ext cx="5651500" cy="4156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E9DC3E-AFAF-9A10-1263-8E882E0839CF}"/>
              </a:ext>
            </a:extLst>
          </p:cNvPr>
          <p:cNvSpPr/>
          <p:nvPr/>
        </p:nvSpPr>
        <p:spPr>
          <a:xfrm>
            <a:off x="8275615" y="1674474"/>
            <a:ext cx="2168569" cy="475544"/>
          </a:xfrm>
          <a:prstGeom prst="rect">
            <a:avLst/>
          </a:prstGeom>
          <a:solidFill>
            <a:schemeClr val="accent1">
              <a:lumMod val="75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883670-F652-3857-6E81-62F19EEA3F11}"/>
              </a:ext>
            </a:extLst>
          </p:cNvPr>
          <p:cNvSpPr/>
          <p:nvPr/>
        </p:nvSpPr>
        <p:spPr>
          <a:xfrm>
            <a:off x="2001062" y="1679861"/>
            <a:ext cx="2195476" cy="4962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Actor Network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4696F1-1364-BF90-15F8-A835970B57AF}"/>
              </a:ext>
            </a:extLst>
          </p:cNvPr>
          <p:cNvSpPr/>
          <p:nvPr/>
        </p:nvSpPr>
        <p:spPr>
          <a:xfrm>
            <a:off x="1772443" y="1084452"/>
            <a:ext cx="8647113" cy="475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is still ongoing; results will be included in the project's final report.</a:t>
            </a:r>
          </a:p>
        </p:txBody>
      </p:sp>
    </p:spTree>
    <p:extLst>
      <p:ext uri="{BB962C8B-B14F-4D97-AF65-F5344CB8AC3E}">
        <p14:creationId xmlns:p14="http://schemas.microsoft.com/office/powerpoint/2010/main" val="1595287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3882"/>
            <a:ext cx="10515600" cy="610235"/>
          </a:xfrm>
        </p:spPr>
        <p:txBody>
          <a:bodyPr/>
          <a:lstStyle/>
          <a:p>
            <a:pPr algn="ctr"/>
            <a:r>
              <a:rPr lang="en-US" dirty="0"/>
              <a:t>Thank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1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aircraft’s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E7E1CDE-04E1-C88B-BB4D-5C6DFD18B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1013"/>
                <a:ext cx="10515600" cy="51418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aviation, precise control over an aircraft’s motion is important</a:t>
                </a:r>
              </a:p>
              <a:p>
                <a:pPr lvl="1"/>
                <a:r>
                  <a:rPr lang="en-US" dirty="0"/>
                  <a:t>ensuring stability, responsiveness, and safety during flight operations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aircraft’s motion is complicated, coupled, and non-linear.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It is described via a 6-DOF motion: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3 translational motions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horizontal, transverse, vertical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3 rotational motions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roll, pitch, yaw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E7E1CDE-04E1-C88B-BB4D-5C6DFD18B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1013"/>
                <a:ext cx="10515600" cy="5141862"/>
              </a:xfrm>
              <a:blipFill>
                <a:blip r:embed="rId3"/>
                <a:stretch>
                  <a:fillRect l="-844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Motion Platforms – When Simulation Starts with Motion | PaleBlue">
            <a:extLst>
              <a:ext uri="{FF2B5EF4-FFF2-40B4-BE49-F238E27FC236}">
                <a16:creationId xmlns:a16="http://schemas.microsoft.com/office/drawing/2014/main" id="{354B1F75-B671-4449-9270-C0D94C99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977" y="3242817"/>
            <a:ext cx="4614005" cy="265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B724591-B55C-5226-75CB-B94A2E4F44D9}"/>
              </a:ext>
            </a:extLst>
          </p:cNvPr>
          <p:cNvSpPr txBox="1"/>
          <p:nvPr/>
        </p:nvSpPr>
        <p:spPr>
          <a:xfrm>
            <a:off x="6478977" y="6036629"/>
            <a:ext cx="456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hlinkClick r:id="rId5"/>
              </a:rPr>
              <a:t>https://pale.blue/2019/09/05/when-simulation-starts-with-motion/</a:t>
            </a:r>
            <a:r>
              <a:rPr lang="en-US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004B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3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aircraft’s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4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E7E1CDE-04E1-C88B-BB4D-5C6DFD18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047"/>
            <a:ext cx="10515600" cy="4827675"/>
          </a:xfrm>
        </p:spPr>
        <p:txBody>
          <a:bodyPr>
            <a:normAutofit/>
          </a:bodyPr>
          <a:lstStyle/>
          <a:p>
            <a:r>
              <a:rPr lang="en-US" dirty="0"/>
              <a:t>The control over the aircraft’s motions is achieved by:</a:t>
            </a:r>
          </a:p>
          <a:p>
            <a:pPr lvl="1"/>
            <a:r>
              <a:rPr lang="en-US" dirty="0"/>
              <a:t>deflecting control surfaces: elevator, aileron, rudder</a:t>
            </a:r>
          </a:p>
          <a:p>
            <a:pPr lvl="1"/>
            <a:r>
              <a:rPr lang="en-US" dirty="0"/>
              <a:t>regulating throttle</a:t>
            </a:r>
          </a:p>
          <a:p>
            <a:pPr lvl="1"/>
            <a:endParaRPr lang="en-US" dirty="0"/>
          </a:p>
          <a:p>
            <a:r>
              <a:rPr lang="en-US" dirty="0"/>
              <a:t>Two uncoupled motions and controls:</a:t>
            </a:r>
          </a:p>
          <a:p>
            <a:pPr lvl="1"/>
            <a:r>
              <a:rPr lang="en-US" dirty="0"/>
              <a:t>longitudinal motion</a:t>
            </a:r>
          </a:p>
          <a:p>
            <a:pPr lvl="2"/>
            <a:r>
              <a:rPr lang="en-US" dirty="0"/>
              <a:t>states: pitch angle and velocity</a:t>
            </a:r>
          </a:p>
          <a:p>
            <a:pPr lvl="2"/>
            <a:r>
              <a:rPr lang="en-US" dirty="0"/>
              <a:t>controls: elevator and throttle</a:t>
            </a:r>
          </a:p>
          <a:p>
            <a:pPr lvl="1"/>
            <a:r>
              <a:rPr lang="en-US" dirty="0"/>
              <a:t>lateral motion</a:t>
            </a:r>
          </a:p>
          <a:p>
            <a:pPr lvl="2"/>
            <a:r>
              <a:rPr lang="en-US" dirty="0"/>
              <a:t>states: roll and yaw angles</a:t>
            </a:r>
          </a:p>
          <a:p>
            <a:pPr lvl="2"/>
            <a:r>
              <a:rPr lang="en-US" dirty="0"/>
              <a:t>controls: aileron and rudder</a:t>
            </a:r>
          </a:p>
          <a:p>
            <a:pPr lvl="2"/>
            <a:endParaRPr lang="en-US" dirty="0"/>
          </a:p>
          <a:p>
            <a:r>
              <a:rPr lang="en-US" dirty="0"/>
              <a:t>We focus only on </a:t>
            </a:r>
            <a:r>
              <a:rPr lang="en-US" u="sng" dirty="0"/>
              <a:t>longitudinal motion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2378BF-DB5A-0C6B-1200-A0E9F613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951" y="2284180"/>
            <a:ext cx="4565695" cy="31251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07FDCA-A49C-05A7-3822-D233C465232C}"/>
              </a:ext>
            </a:extLst>
          </p:cNvPr>
          <p:cNvSpPr txBox="1"/>
          <p:nvPr/>
        </p:nvSpPr>
        <p:spPr>
          <a:xfrm>
            <a:off x="7165951" y="5550391"/>
            <a:ext cx="4565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Typical aircraft motion with control surfaces</a:t>
            </a:r>
          </a:p>
          <a:p>
            <a:pPr algn="ctr"/>
            <a:r>
              <a:rPr lang="en-US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Aliyu </a:t>
            </a:r>
            <a:r>
              <a:rPr lang="en-US" altLang="zh-CN" i="1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et al.</a:t>
            </a:r>
            <a:r>
              <a:rPr lang="en-US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, 2015</a:t>
            </a:r>
            <a:r>
              <a:rPr lang="en-US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004B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5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aircraft pitch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E7E1CDE-04E1-C88B-BB4D-5C6DFD18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047"/>
            <a:ext cx="10515600" cy="4827675"/>
          </a:xfrm>
        </p:spPr>
        <p:txBody>
          <a:bodyPr>
            <a:normAutofit/>
          </a:bodyPr>
          <a:lstStyle/>
          <a:p>
            <a:r>
              <a:rPr lang="en-US" dirty="0"/>
              <a:t>When an aircraft needs to climb or descend, it must pitch up/down.</a:t>
            </a:r>
          </a:p>
          <a:p>
            <a:pPr lvl="1"/>
            <a:r>
              <a:rPr lang="en-US" dirty="0"/>
              <a:t>it is thus </a:t>
            </a:r>
            <a:r>
              <a:rPr lang="en-US" b="1" dirty="0">
                <a:solidFill>
                  <a:srgbClr val="FF0000"/>
                </a:solidFill>
              </a:rPr>
              <a:t>important </a:t>
            </a:r>
            <a:r>
              <a:rPr lang="en-US" dirty="0"/>
              <a:t>to </a:t>
            </a:r>
            <a:r>
              <a:rPr lang="en-US" u="sng" dirty="0"/>
              <a:t>develop a controller for achieving the desired pitch angle</a:t>
            </a:r>
          </a:p>
          <a:p>
            <a:pPr lvl="1"/>
            <a:endParaRPr lang="en-US" b="1" u="sng" dirty="0"/>
          </a:p>
          <a:p>
            <a:r>
              <a:rPr lang="en-US" dirty="0"/>
              <a:t>In this project, aircraft pitch control is achieved by:</a:t>
            </a:r>
          </a:p>
          <a:p>
            <a:pPr lvl="1"/>
            <a:r>
              <a:rPr lang="en-US" dirty="0"/>
              <a:t>deflecting the elevator up/down</a:t>
            </a:r>
          </a:p>
          <a:p>
            <a:pPr lvl="1"/>
            <a:r>
              <a:rPr lang="en-US" dirty="0"/>
              <a:t>keeping the thrust constant</a:t>
            </a:r>
          </a:p>
          <a:p>
            <a:pPr lvl="1"/>
            <a:endParaRPr lang="en-US" dirty="0"/>
          </a:p>
          <a:p>
            <a:r>
              <a:rPr lang="en-US" dirty="0"/>
              <a:t>Project specification</a:t>
            </a:r>
          </a:p>
          <a:p>
            <a:pPr lvl="1"/>
            <a:r>
              <a:rPr lang="en-US" dirty="0"/>
              <a:t>Aircraft: Cessna-172</a:t>
            </a:r>
          </a:p>
          <a:p>
            <a:pPr lvl="1"/>
            <a:r>
              <a:rPr lang="en-US" dirty="0"/>
              <a:t>Motion: longitudinal-only</a:t>
            </a:r>
          </a:p>
          <a:p>
            <a:pPr lvl="1"/>
            <a:r>
              <a:rPr lang="en-US" dirty="0"/>
              <a:t>Control methods:</a:t>
            </a:r>
          </a:p>
          <a:p>
            <a:pPr lvl="2"/>
            <a:r>
              <a:rPr lang="en-US" dirty="0"/>
              <a:t>traditional: static PID control</a:t>
            </a:r>
          </a:p>
          <a:p>
            <a:pPr lvl="2"/>
            <a:r>
              <a:rPr lang="en-US" dirty="0"/>
              <a:t>intelligent: reinforcement learning</a:t>
            </a:r>
          </a:p>
          <a:p>
            <a:pPr lvl="1"/>
            <a:endParaRPr lang="en-US" dirty="0"/>
          </a:p>
          <a:p>
            <a:endParaRPr lang="en-US" u="sng" dirty="0"/>
          </a:p>
        </p:txBody>
      </p:sp>
      <p:pic>
        <p:nvPicPr>
          <p:cNvPr id="3074" name="Picture 2" descr="Roll, Pitch, and Yaw | How Things Fly">
            <a:extLst>
              <a:ext uri="{FF2B5EF4-FFF2-40B4-BE49-F238E27FC236}">
                <a16:creationId xmlns:a16="http://schemas.microsoft.com/office/drawing/2014/main" id="{F6AEDCBB-848A-7263-E895-042383BE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77" y="3149718"/>
            <a:ext cx="5034722" cy="251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A2EE1-7DC9-2AB2-BB92-9D8385675D0E}"/>
              </a:ext>
            </a:extLst>
          </p:cNvPr>
          <p:cNvSpPr txBox="1"/>
          <p:nvPr/>
        </p:nvSpPr>
        <p:spPr>
          <a:xfrm>
            <a:off x="6788104" y="5667079"/>
            <a:ext cx="4565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Aircraft pitch control</a:t>
            </a:r>
          </a:p>
          <a:p>
            <a:pPr algn="ctr"/>
            <a:r>
              <a:rPr lang="en-US" b="1" i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by deflecting the elevator</a:t>
            </a:r>
          </a:p>
          <a:p>
            <a:pPr algn="ctr"/>
            <a:r>
              <a:rPr lang="en-US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  <a:hlinkClick r:id="rId4"/>
              </a:rPr>
              <a:t>google.com</a:t>
            </a:r>
            <a:r>
              <a:rPr lang="en-US" dirty="0">
                <a:solidFill>
                  <a:srgbClr val="004B8E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004B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2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E7E1CDE-04E1-C88B-BB4D-5C6DFD18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047"/>
            <a:ext cx="10515600" cy="4827675"/>
          </a:xfrm>
        </p:spPr>
        <p:txBody>
          <a:bodyPr>
            <a:normAutofit/>
          </a:bodyPr>
          <a:lstStyle/>
          <a:p>
            <a:r>
              <a:rPr lang="en-US" dirty="0"/>
              <a:t>Aircraft pitch control is not a new problem.</a:t>
            </a:r>
            <a:endParaRPr lang="en-US" b="1" u="sng" dirty="0"/>
          </a:p>
          <a:p>
            <a:r>
              <a:rPr lang="en-US" dirty="0"/>
              <a:t>Others have developed traditional controllers:</a:t>
            </a:r>
          </a:p>
          <a:p>
            <a:pPr lvl="1"/>
            <a:r>
              <a:rPr lang="en-US" altLang="zh-CN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Deepa </a:t>
            </a:r>
            <a:r>
              <a:rPr lang="en-US" altLang="zh-CN" i="1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et al.</a:t>
            </a:r>
            <a:r>
              <a:rPr lang="en-US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, 2016</a:t>
            </a:r>
            <a:r>
              <a:rPr lang="en-US" dirty="0"/>
              <a:t>: Proportional-Integral-Derivative</a:t>
            </a:r>
          </a:p>
          <a:p>
            <a:pPr lvl="1"/>
            <a:r>
              <a:rPr lang="en-US" altLang="zh-CN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Vishal </a:t>
            </a:r>
            <a:r>
              <a:rPr lang="en-US" altLang="zh-CN" i="1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et al.</a:t>
            </a:r>
            <a:r>
              <a:rPr lang="en-US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, 2014</a:t>
            </a:r>
            <a:r>
              <a:rPr lang="en-US" dirty="0"/>
              <a:t>: Linear-Quadratic-Regulator</a:t>
            </a:r>
          </a:p>
          <a:p>
            <a:pPr lvl="1"/>
            <a:r>
              <a:rPr lang="en-US" altLang="zh-CN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Arrosida </a:t>
            </a:r>
            <a:r>
              <a:rPr lang="en-US" altLang="zh-CN" i="1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et al.</a:t>
            </a:r>
            <a:r>
              <a:rPr lang="en-US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, 201</a:t>
            </a:r>
            <a:r>
              <a:rPr lang="en-US" dirty="0">
                <a:solidFill>
                  <a:srgbClr val="004B8E"/>
                </a:solidFill>
                <a:ea typeface="DengXian" panose="02010600030101010101" pitchFamily="2" charset="-122"/>
              </a:rPr>
              <a:t>7</a:t>
            </a:r>
            <a:r>
              <a:rPr lang="en-US" dirty="0"/>
              <a:t>: Observer-State-Feedback</a:t>
            </a:r>
          </a:p>
          <a:p>
            <a:r>
              <a:rPr lang="en-US" dirty="0"/>
              <a:t>Recent works attempted intelligent methods:</a:t>
            </a:r>
          </a:p>
          <a:p>
            <a:pPr lvl="1"/>
            <a:r>
              <a:rPr lang="en-US" altLang="zh-CN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Wahid </a:t>
            </a:r>
            <a:r>
              <a:rPr lang="en-US" altLang="zh-CN" i="1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et al.</a:t>
            </a:r>
            <a:r>
              <a:rPr lang="en-US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, 2012</a:t>
            </a:r>
            <a:r>
              <a:rPr lang="en-US" dirty="0"/>
              <a:t>: Fuzzy PID</a:t>
            </a:r>
          </a:p>
          <a:p>
            <a:pPr lvl="1"/>
            <a:r>
              <a:rPr lang="en-US" altLang="zh-CN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Liang </a:t>
            </a:r>
            <a:r>
              <a:rPr lang="en-US" altLang="zh-CN" i="1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et al.</a:t>
            </a:r>
            <a:r>
              <a:rPr lang="en-US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, 2024</a:t>
            </a:r>
            <a:r>
              <a:rPr lang="en-US" dirty="0"/>
              <a:t>: Artificial Neural Network</a:t>
            </a:r>
          </a:p>
          <a:p>
            <a:pPr lvl="1"/>
            <a:r>
              <a:rPr lang="en-US" altLang="zh-CN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Richter </a:t>
            </a:r>
            <a:r>
              <a:rPr lang="en-US" altLang="zh-CN" i="1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et al.</a:t>
            </a:r>
            <a:r>
              <a:rPr lang="en-US" dirty="0">
                <a:solidFill>
                  <a:srgbClr val="004B8E"/>
                </a:solidFill>
                <a:ea typeface="DengXian" panose="02010600030101010101" pitchFamily="2" charset="-122"/>
                <a:hlinkClick r:id="rId3"/>
              </a:rPr>
              <a:t>, 2024</a:t>
            </a:r>
            <a:r>
              <a:rPr lang="en-US" dirty="0"/>
              <a:t>: Reinforcement Learning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project tries a new method: </a:t>
            </a:r>
            <a:r>
              <a:rPr lang="en-US" b="1" u="sng" dirty="0"/>
              <a:t>PID</a:t>
            </a:r>
            <a:r>
              <a:rPr lang="en-US" u="sng" dirty="0"/>
              <a:t> + </a:t>
            </a:r>
            <a:r>
              <a:rPr lang="en-US" b="1" u="sng" dirty="0"/>
              <a:t>Reinforcement Learning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2E8E8D8-ACFA-7251-195D-C5A7A069F499}"/>
              </a:ext>
            </a:extLst>
          </p:cNvPr>
          <p:cNvSpPr/>
          <p:nvPr/>
        </p:nvSpPr>
        <p:spPr>
          <a:xfrm>
            <a:off x="7659756" y="2266122"/>
            <a:ext cx="344557" cy="92433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551A9B-85F9-669C-992D-DD9FEE4EEC62}"/>
              </a:ext>
            </a:extLst>
          </p:cNvPr>
          <p:cNvSpPr txBox="1"/>
          <p:nvPr/>
        </p:nvSpPr>
        <p:spPr>
          <a:xfrm>
            <a:off x="8155861" y="2524773"/>
            <a:ext cx="1523195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/>
              <a:t>s</a:t>
            </a:r>
            <a:r>
              <a:rPr lang="en-US" sz="2000" dirty="0">
                <a:solidFill>
                  <a:schemeClr val="tx1"/>
                </a:solidFill>
              </a:rPr>
              <a:t>tatic gains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C95419B-196F-0F26-6322-DE9EE04B173B}"/>
              </a:ext>
            </a:extLst>
          </p:cNvPr>
          <p:cNvSpPr/>
          <p:nvPr/>
        </p:nvSpPr>
        <p:spPr>
          <a:xfrm>
            <a:off x="7726017" y="3769253"/>
            <a:ext cx="344557" cy="92433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0462F-4C47-3F9F-2232-7898EB8B618B}"/>
              </a:ext>
            </a:extLst>
          </p:cNvPr>
          <p:cNvSpPr txBox="1"/>
          <p:nvPr/>
        </p:nvSpPr>
        <p:spPr>
          <a:xfrm>
            <a:off x="8222122" y="4027904"/>
            <a:ext cx="1783269" cy="407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/>
              <a:t>adaptive</a:t>
            </a:r>
            <a:r>
              <a:rPr lang="en-US" sz="2000" dirty="0">
                <a:solidFill>
                  <a:schemeClr val="tx1"/>
                </a:solidFill>
              </a:rPr>
              <a:t> gains</a:t>
            </a:r>
          </a:p>
        </p:txBody>
      </p:sp>
    </p:spTree>
    <p:extLst>
      <p:ext uri="{BB962C8B-B14F-4D97-AF65-F5344CB8AC3E}">
        <p14:creationId xmlns:p14="http://schemas.microsoft.com/office/powerpoint/2010/main" val="240318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PID +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7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E7E1CDE-04E1-C88B-BB4D-5C6DFD18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047"/>
            <a:ext cx="10515600" cy="4827675"/>
          </a:xfrm>
        </p:spPr>
        <p:txBody>
          <a:bodyPr>
            <a:normAutofit/>
          </a:bodyPr>
          <a:lstStyle/>
          <a:p>
            <a:r>
              <a:rPr lang="en-US" dirty="0"/>
              <a:t>PID + RL </a:t>
            </a:r>
            <a:r>
              <a:rPr lang="en-US" dirty="0">
                <a:sym typeface="Wingdings" pitchFamily="2" charset="2"/>
              </a:rPr>
              <a:t> PID with adaptive gain tuning by reinforcement learning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idea of adaptive tuning is </a:t>
            </a:r>
            <a:r>
              <a:rPr lang="en-US" u="sng" dirty="0"/>
              <a:t>not new</a:t>
            </a:r>
            <a:r>
              <a:rPr lang="en-US" dirty="0"/>
              <a:t>, but few have attempted reinforcement learning algorithms (e.g., DDPG) to tune the PID gains </a:t>
            </a:r>
            <a:r>
              <a:rPr lang="en-US" u="sng" dirty="0">
                <a:solidFill>
                  <a:srgbClr val="FF0000"/>
                </a:solidFill>
              </a:rPr>
              <a:t>specifically for aircraft pitch control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Adaptive tuning means the PID gains are </a:t>
            </a:r>
            <a:r>
              <a:rPr lang="en-US" u="sng" dirty="0">
                <a:solidFill>
                  <a:srgbClr val="FF0000"/>
                </a:solidFill>
              </a:rPr>
              <a:t>changing over time</a:t>
            </a:r>
            <a:r>
              <a:rPr lang="en-US" u="sng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adaptive tuning?</a:t>
            </a:r>
          </a:p>
          <a:p>
            <a:pPr lvl="1"/>
            <a:r>
              <a:rPr lang="en-US" dirty="0"/>
              <a:t>Traditional PID with static gains might only be good </a:t>
            </a:r>
            <a:r>
              <a:rPr lang="en-US" u="sng" dirty="0"/>
              <a:t>at specific flight conditions</a:t>
            </a:r>
          </a:p>
          <a:p>
            <a:pPr lvl="1"/>
            <a:r>
              <a:rPr lang="en-US" u="sng" dirty="0"/>
              <a:t>Robust across various flight conditions </a:t>
            </a:r>
            <a:r>
              <a:rPr lang="en-US" dirty="0"/>
              <a:t>even in the event of a disturbance, </a:t>
            </a:r>
            <a:r>
              <a:rPr lang="en-US" dirty="0" err="1"/>
              <a:t>e.g</a:t>
            </a:r>
            <a:r>
              <a:rPr lang="en-US" dirty="0"/>
              <a:t>, gusts</a:t>
            </a:r>
          </a:p>
        </p:txBody>
      </p:sp>
    </p:spTree>
    <p:extLst>
      <p:ext uri="{BB962C8B-B14F-4D97-AF65-F5344CB8AC3E}">
        <p14:creationId xmlns:p14="http://schemas.microsoft.com/office/powerpoint/2010/main" val="422493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3882"/>
            <a:ext cx="10515600" cy="610235"/>
          </a:xfrm>
        </p:spPr>
        <p:txBody>
          <a:bodyPr/>
          <a:lstStyle/>
          <a:p>
            <a:pPr algn="ctr"/>
            <a:r>
              <a:rPr lang="en-US" dirty="0"/>
              <a:t>Methodologies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91C8-87C4-4D15-BF3E-CF09AD4D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coupled 6-DOF aircraft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F7CE0-EFCF-4424-AC62-A81F1F6A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4EB7E-39DE-4DF6-A7F4-895A2CEA7BDE}" type="slidenum">
              <a:rPr lang="en-US" smtClean="0"/>
              <a:t>9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BB9395-69E4-5BE0-7DA9-212CA8EC2527}"/>
              </a:ext>
            </a:extLst>
          </p:cNvPr>
          <p:cNvSpPr/>
          <p:nvPr/>
        </p:nvSpPr>
        <p:spPr>
          <a:xfrm>
            <a:off x="1815548" y="2787888"/>
            <a:ext cx="5685182" cy="786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C22F6D-CBBD-803D-DC45-9E9CCA87AD0B}"/>
              </a:ext>
            </a:extLst>
          </p:cNvPr>
          <p:cNvSpPr/>
          <p:nvPr/>
        </p:nvSpPr>
        <p:spPr>
          <a:xfrm>
            <a:off x="3479155" y="4468342"/>
            <a:ext cx="2219280" cy="78689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F6A6EF-628F-A39A-2EFC-0AF7C9989399}"/>
              </a:ext>
            </a:extLst>
          </p:cNvPr>
          <p:cNvSpPr/>
          <p:nvPr/>
        </p:nvSpPr>
        <p:spPr>
          <a:xfrm>
            <a:off x="3479155" y="3628115"/>
            <a:ext cx="2219280" cy="786890"/>
          </a:xfrm>
          <a:prstGeom prst="rect">
            <a:avLst/>
          </a:prstGeom>
          <a:noFill/>
          <a:ln>
            <a:solidFill>
              <a:srgbClr val="004B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B8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B3AC7A-3007-2923-1813-6C1D96FED6F9}"/>
              </a:ext>
            </a:extLst>
          </p:cNvPr>
          <p:cNvSpPr/>
          <p:nvPr/>
        </p:nvSpPr>
        <p:spPr>
          <a:xfrm>
            <a:off x="1537711" y="5255231"/>
            <a:ext cx="6188305" cy="12236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57EC77-5FBC-A3A2-2572-7BDA9A32CD56}"/>
              </a:ext>
            </a:extLst>
          </p:cNvPr>
          <p:cNvGrpSpPr/>
          <p:nvPr/>
        </p:nvGrpSpPr>
        <p:grpSpPr>
          <a:xfrm>
            <a:off x="161600" y="1222422"/>
            <a:ext cx="11868800" cy="5439045"/>
            <a:chOff x="93686" y="1222422"/>
            <a:chExt cx="11868800" cy="54390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53973D-86D5-6429-B00F-869F61C25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58"/>
            <a:stretch/>
          </p:blipFill>
          <p:spPr>
            <a:xfrm>
              <a:off x="93686" y="1222422"/>
              <a:ext cx="7875604" cy="5439045"/>
            </a:xfrm>
            <a:prstGeom prst="rect">
              <a:avLst/>
            </a:prstGeom>
          </p:spPr>
        </p:pic>
        <p:sp>
          <p:nvSpPr>
            <p:cNvPr id="8" name="Arrow: Right 45">
              <a:extLst>
                <a:ext uri="{FF2B5EF4-FFF2-40B4-BE49-F238E27FC236}">
                  <a16:creationId xmlns:a16="http://schemas.microsoft.com/office/drawing/2014/main" id="{DBB83086-FB39-531E-B8D7-39B7CC5CCDF8}"/>
                </a:ext>
              </a:extLst>
            </p:cNvPr>
            <p:cNvSpPr/>
            <p:nvPr/>
          </p:nvSpPr>
          <p:spPr>
            <a:xfrm>
              <a:off x="7248938" y="1399077"/>
              <a:ext cx="1166192" cy="610235"/>
            </a:xfrm>
            <a:prstGeom prst="rightArrow">
              <a:avLst>
                <a:gd name="adj1" fmla="val 50000"/>
                <a:gd name="adj2" fmla="val 40236"/>
              </a:avLst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741DC8-5583-FCC9-B0F3-43BBBFDDF590}"/>
                </a:ext>
              </a:extLst>
            </p:cNvPr>
            <p:cNvSpPr txBox="1"/>
            <p:nvPr/>
          </p:nvSpPr>
          <p:spPr>
            <a:xfrm>
              <a:off x="8752209" y="1500676"/>
              <a:ext cx="2180834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</a:pPr>
              <a:r>
                <a:rPr lang="en-US" sz="2000" dirty="0"/>
                <a:t>12 state variables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4F7EC2C-AC7C-11C3-EB00-ED31BF0C0D1E}"/>
                </a:ext>
              </a:extLst>
            </p:cNvPr>
            <p:cNvGrpSpPr/>
            <p:nvPr/>
          </p:nvGrpSpPr>
          <p:grpSpPr>
            <a:xfrm>
              <a:off x="8107442" y="2801858"/>
              <a:ext cx="3855044" cy="3691017"/>
              <a:chOff x="8226712" y="2833576"/>
              <a:chExt cx="3855044" cy="3691017"/>
            </a:xfrm>
          </p:grpSpPr>
          <p:sp>
            <p:nvSpPr>
              <p:cNvPr id="11" name="Right Brace 10">
                <a:extLst>
                  <a:ext uri="{FF2B5EF4-FFF2-40B4-BE49-F238E27FC236}">
                    <a16:creationId xmlns:a16="http://schemas.microsoft.com/office/drawing/2014/main" id="{AF0DD312-87D3-B475-1A02-C4D19EDB0707}"/>
                  </a:ext>
                </a:extLst>
              </p:cNvPr>
              <p:cNvSpPr/>
              <p:nvPr/>
            </p:nvSpPr>
            <p:spPr>
              <a:xfrm>
                <a:off x="8244042" y="2833576"/>
                <a:ext cx="376835" cy="741201"/>
              </a:xfrm>
              <a:prstGeom prst="rightBrac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D59A685-E91F-DC84-CBCD-994291D3C249}"/>
                  </a:ext>
                </a:extLst>
              </p:cNvPr>
              <p:cNvGrpSpPr/>
              <p:nvPr/>
            </p:nvGrpSpPr>
            <p:grpSpPr>
              <a:xfrm>
                <a:off x="8620877" y="2873645"/>
                <a:ext cx="2849217" cy="673409"/>
                <a:chOff x="8415130" y="2650404"/>
                <a:chExt cx="2849217" cy="673409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2C90C0-4F38-58D1-3B06-7C5846DD441D}"/>
                    </a:ext>
                  </a:extLst>
                </p:cNvPr>
                <p:cNvSpPr txBox="1"/>
                <p:nvPr/>
              </p:nvSpPr>
              <p:spPr>
                <a:xfrm>
                  <a:off x="8415130" y="2650404"/>
                  <a:ext cx="2849217" cy="407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</a:pPr>
                  <a:r>
                    <a:rPr lang="en-US" sz="2000" dirty="0"/>
                    <a:t>body-to-earth velocities</a:t>
                  </a:r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3CC3C1A-05C2-6AC1-329F-FADFCACC1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52209" y="3006313"/>
                  <a:ext cx="1860550" cy="317500"/>
                </a:xfrm>
                <a:prstGeom prst="rect">
                  <a:avLst/>
                </a:prstGeom>
              </p:spPr>
            </p:pic>
          </p:grp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228A2600-4FEC-E3BB-8A7A-70B84D5A85F8}"/>
                  </a:ext>
                </a:extLst>
              </p:cNvPr>
              <p:cNvSpPr/>
              <p:nvPr/>
            </p:nvSpPr>
            <p:spPr>
              <a:xfrm>
                <a:off x="8244892" y="3708424"/>
                <a:ext cx="392126" cy="665685"/>
              </a:xfrm>
              <a:prstGeom prst="rightBrac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134A4D9C-242C-B629-7C58-B9334ACB14FA}"/>
                  </a:ext>
                </a:extLst>
              </p:cNvPr>
              <p:cNvSpPr/>
              <p:nvPr/>
            </p:nvSpPr>
            <p:spPr>
              <a:xfrm>
                <a:off x="8226712" y="4468342"/>
                <a:ext cx="376836" cy="786889"/>
              </a:xfrm>
              <a:prstGeom prst="rightBrac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3" name="Right Brace 22">
                <a:extLst>
                  <a:ext uri="{FF2B5EF4-FFF2-40B4-BE49-F238E27FC236}">
                    <a16:creationId xmlns:a16="http://schemas.microsoft.com/office/drawing/2014/main" id="{50691910-FAE3-5B74-5A8B-C85FB21F9EBD}"/>
                  </a:ext>
                </a:extLst>
              </p:cNvPr>
              <p:cNvSpPr/>
              <p:nvPr/>
            </p:nvSpPr>
            <p:spPr>
              <a:xfrm>
                <a:off x="8228750" y="5311791"/>
                <a:ext cx="392127" cy="1212802"/>
              </a:xfrm>
              <a:prstGeom prst="rightBrace">
                <a:avLst/>
              </a:prstGeom>
              <a:ln w="285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D613C65-DA5E-0F07-3997-55225BED52DE}"/>
                  </a:ext>
                </a:extLst>
              </p:cNvPr>
              <p:cNvSpPr txBox="1"/>
              <p:nvPr/>
            </p:nvSpPr>
            <p:spPr>
              <a:xfrm>
                <a:off x="8752209" y="3794908"/>
                <a:ext cx="3134991" cy="407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</a:pPr>
                <a:r>
                  <a:rPr lang="en-US" sz="2000" dirty="0"/>
                  <a:t>body-to-earth angular rates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F639463-0817-BF98-0C2B-46C0D7EB8B19}"/>
                  </a:ext>
                </a:extLst>
              </p:cNvPr>
              <p:cNvGrpSpPr/>
              <p:nvPr/>
            </p:nvGrpSpPr>
            <p:grpSpPr>
              <a:xfrm>
                <a:off x="8603548" y="4491485"/>
                <a:ext cx="3213314" cy="728231"/>
                <a:chOff x="8752894" y="4583560"/>
                <a:chExt cx="3213314" cy="728231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88D91FB-8F1D-EDC4-AFCF-AF97B9B5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7522" b="13060"/>
                <a:stretch/>
              </p:blipFill>
              <p:spPr>
                <a:xfrm>
                  <a:off x="8918113" y="4985275"/>
                  <a:ext cx="2803182" cy="326516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6620A59-95D9-68C3-CD70-723296B95A03}"/>
                    </a:ext>
                  </a:extLst>
                </p:cNvPr>
                <p:cNvSpPr txBox="1"/>
                <p:nvPr/>
              </p:nvSpPr>
              <p:spPr>
                <a:xfrm>
                  <a:off x="8752894" y="4583560"/>
                  <a:ext cx="3213314" cy="407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</a:pPr>
                  <a:r>
                    <a:rPr lang="en-US" sz="2000" dirty="0"/>
                    <a:t>translational force equations</a:t>
                  </a:r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BDB4969-A27A-8DA2-4F14-F3DABF4C773A}"/>
                  </a:ext>
                </a:extLst>
              </p:cNvPr>
              <p:cNvGrpSpPr/>
              <p:nvPr/>
            </p:nvGrpSpPr>
            <p:grpSpPr>
              <a:xfrm>
                <a:off x="8752209" y="5557642"/>
                <a:ext cx="3329547" cy="747876"/>
                <a:chOff x="8768766" y="5557642"/>
                <a:chExt cx="3329547" cy="747876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9105A98-2423-F6B5-AB7F-25B1205F8CB7}"/>
                    </a:ext>
                  </a:extLst>
                </p:cNvPr>
                <p:cNvSpPr txBox="1"/>
                <p:nvPr/>
              </p:nvSpPr>
              <p:spPr>
                <a:xfrm>
                  <a:off x="8768766" y="5557642"/>
                  <a:ext cx="3329547" cy="4070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07000"/>
                    </a:lnSpc>
                  </a:pPr>
                  <a:r>
                    <a:rPr lang="en-US" sz="2000" dirty="0"/>
                    <a:t>rotational moment equations</a:t>
                  </a:r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274BCA6A-DD3A-C9FF-40E4-D9C35D61F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809997" y="5918192"/>
                  <a:ext cx="3247083" cy="387326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50754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003366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CC9900"/>
      </a:accent4>
      <a:accent5>
        <a:srgbClr val="5B9BD5"/>
      </a:accent5>
      <a:accent6>
        <a:srgbClr val="70AD47"/>
      </a:accent6>
      <a:hlink>
        <a:srgbClr val="003366"/>
      </a:hlink>
      <a:folHlink>
        <a:srgbClr val="0033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ebbf93-a342-4909-8aa4-dc0e82f5ca49" xsi:nil="true"/>
    <lcf76f155ced4ddcb4097134ff3c332f xmlns="0e6c55cc-3952-47ed-a77c-33f7c123300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1315D752A6E044903E35D19B04B67C" ma:contentTypeVersion="11" ma:contentTypeDescription="Create a new document." ma:contentTypeScope="" ma:versionID="28364b753680b4794d8c9d9828230a17">
  <xsd:schema xmlns:xsd="http://www.w3.org/2001/XMLSchema" xmlns:xs="http://www.w3.org/2001/XMLSchema" xmlns:p="http://schemas.microsoft.com/office/2006/metadata/properties" xmlns:ns2="0e6c55cc-3952-47ed-a77c-33f7c1233005" xmlns:ns3="5debbf93-a342-4909-8aa4-dc0e82f5ca49" targetNamespace="http://schemas.microsoft.com/office/2006/metadata/properties" ma:root="true" ma:fieldsID="1a19907a252875812399d0559f5c06b1" ns2:_="" ns3:_="">
    <xsd:import namespace="0e6c55cc-3952-47ed-a77c-33f7c1233005"/>
    <xsd:import namespace="5debbf93-a342-4909-8aa4-dc0e82f5ca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6c55cc-3952-47ed-a77c-33f7c12330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9659908-461d-4310-9e2e-8d0890ed1ef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ebbf93-a342-4909-8aa4-dc0e82f5ca4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a9c9dc0-0aef-4231-957d-8c5c4a3a6686}" ma:internalName="TaxCatchAll" ma:showField="CatchAllData" ma:web="5debbf93-a342-4909-8aa4-dc0e82f5ca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601D2B-D326-40AB-B356-C60F3CE719E2}">
  <ds:schemaRefs>
    <ds:schemaRef ds:uri="http://purl.org/dc/elements/1.1/"/>
    <ds:schemaRef ds:uri="http://www.w3.org/XML/1998/namespace"/>
    <ds:schemaRef ds:uri="5debbf93-a342-4909-8aa4-dc0e82f5ca49"/>
    <ds:schemaRef ds:uri="http://purl.org/dc/dcmitype/"/>
    <ds:schemaRef ds:uri="http://schemas.microsoft.com/office/2006/metadata/properties"/>
    <ds:schemaRef ds:uri="http://schemas.microsoft.com/office/2006/documentManagement/types"/>
    <ds:schemaRef ds:uri="0e6c55cc-3952-47ed-a77c-33f7c123300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F44D69A-606E-45FC-A321-459F0C1195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6c55cc-3952-47ed-a77c-33f7c1233005"/>
    <ds:schemaRef ds:uri="5debbf93-a342-4909-8aa4-dc0e82f5ca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F49DDD-AD75-4591-B5D1-AEA3A91F81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22918</TotalTime>
  <Words>1014</Words>
  <Application>Microsoft Macintosh PowerPoint</Application>
  <PresentationFormat>Widescreen</PresentationFormat>
  <Paragraphs>211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DengXian</vt:lpstr>
      <vt:lpstr>Arial</vt:lpstr>
      <vt:lpstr>Calibri</vt:lpstr>
      <vt:lpstr>Cambria Math</vt:lpstr>
      <vt:lpstr>Courier New</vt:lpstr>
      <vt:lpstr>Futura-Medium</vt:lpstr>
      <vt:lpstr>Wingdings</vt:lpstr>
      <vt:lpstr>Office Theme</vt:lpstr>
      <vt:lpstr>  Aircraft Pitch Control via Traditional and Intelligent Methods </vt:lpstr>
      <vt:lpstr>Introduction</vt:lpstr>
      <vt:lpstr>Introduction: aircraft’s motion</vt:lpstr>
      <vt:lpstr>Introduction: aircraft’s control</vt:lpstr>
      <vt:lpstr>Introduction: aircraft pitch control</vt:lpstr>
      <vt:lpstr>Literature review</vt:lpstr>
      <vt:lpstr>Motivation: PID + RL</vt:lpstr>
      <vt:lpstr>Methodologies</vt:lpstr>
      <vt:lpstr>Non-linear coupled 6-DOF aircraft motion</vt:lpstr>
      <vt:lpstr>Simulink implementation</vt:lpstr>
      <vt:lpstr>Trim condition</vt:lpstr>
      <vt:lpstr>Linearized equations: complete motions </vt:lpstr>
      <vt:lpstr>Linearized equations: longitudinal and lateral </vt:lpstr>
      <vt:lpstr>Traditional PID controller with static gain</vt:lpstr>
      <vt:lpstr>Results and Discussion</vt:lpstr>
      <vt:lpstr>Verification of linear model: elevator doublet</vt:lpstr>
      <vt:lpstr>Open-loop and closed-loop responses</vt:lpstr>
      <vt:lpstr>Time-domain performance</vt:lpstr>
      <vt:lpstr>System responses under different PID gains</vt:lpstr>
      <vt:lpstr>Flightgear visualization</vt:lpstr>
      <vt:lpstr>Root locus analysis</vt:lpstr>
      <vt:lpstr>Work in Progress</vt:lpstr>
      <vt:lpstr>Adaptively-tuned PID via Reinforcement Learning</vt:lpstr>
      <vt:lpstr>Implementing DDPG algorithm in Python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Project Title</dc:title>
  <dc:creator>molong duan</dc:creator>
  <cp:lastModifiedBy>HARIANSYAH Muhammad Alfiyandy</cp:lastModifiedBy>
  <cp:revision>422</cp:revision>
  <dcterms:created xsi:type="dcterms:W3CDTF">2020-03-25T16:06:52Z</dcterms:created>
  <dcterms:modified xsi:type="dcterms:W3CDTF">2024-12-13T15:25:15Z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lianceAssetId">
    <vt:lpwstr/>
  </property>
  <property fmtid="{D5CDD505-2E9C-101B-9397-08002B2CF9AE}" pid="3" name="_ExtendedDescription">
    <vt:lpwstr/>
  </property>
  <property fmtid="{D5CDD505-2E9C-101B-9397-08002B2CF9AE}" pid="4" name="TriggerFlowInfo">
    <vt:lpwstr/>
  </property>
  <property fmtid="{D5CDD505-2E9C-101B-9397-08002B2CF9AE}" pid="5" name="MediaServiceImageTags">
    <vt:lpwstr/>
  </property>
  <property fmtid="{D5CDD505-2E9C-101B-9397-08002B2CF9AE}" pid="6" name="ContentTypeId">
    <vt:lpwstr>0x010100011315D752A6E044903E35D19B04B67C</vt:lpwstr>
  </property>
</Properties>
</file>